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406" r:id="rId2"/>
    <p:sldId id="303" r:id="rId3"/>
    <p:sldId id="350" r:id="rId4"/>
    <p:sldId id="351" r:id="rId5"/>
    <p:sldId id="352" r:id="rId6"/>
    <p:sldId id="397" r:id="rId7"/>
    <p:sldId id="398" r:id="rId8"/>
    <p:sldId id="399" r:id="rId9"/>
    <p:sldId id="355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400" r:id="rId21"/>
    <p:sldId id="368" r:id="rId22"/>
    <p:sldId id="401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77" r:id="rId31"/>
    <p:sldId id="378" r:id="rId32"/>
    <p:sldId id="402" r:id="rId33"/>
    <p:sldId id="380" r:id="rId34"/>
    <p:sldId id="403" r:id="rId35"/>
    <p:sldId id="382" r:id="rId36"/>
    <p:sldId id="383" r:id="rId37"/>
    <p:sldId id="384" r:id="rId38"/>
    <p:sldId id="385" r:id="rId39"/>
    <p:sldId id="386" r:id="rId40"/>
    <p:sldId id="387" r:id="rId41"/>
    <p:sldId id="388" r:id="rId42"/>
    <p:sldId id="389" r:id="rId43"/>
    <p:sldId id="390" r:id="rId44"/>
    <p:sldId id="391" r:id="rId45"/>
    <p:sldId id="392" r:id="rId46"/>
    <p:sldId id="393" r:id="rId47"/>
    <p:sldId id="394" r:id="rId48"/>
    <p:sldId id="395" r:id="rId49"/>
    <p:sldId id="396" r:id="rId50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B8CF"/>
    <a:srgbClr val="0066B3"/>
    <a:srgbClr val="256ABD"/>
    <a:srgbClr val="0D29B3"/>
    <a:srgbClr val="B10B2D"/>
    <a:srgbClr val="E7E6DD"/>
    <a:srgbClr val="4B7520"/>
    <a:srgbClr val="B9D3C2"/>
    <a:srgbClr val="6EBC94"/>
    <a:srgbClr val="007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79" autoAdjust="0"/>
    <p:restoredTop sz="82017" autoAdjust="0"/>
  </p:normalViewPr>
  <p:slideViewPr>
    <p:cSldViewPr>
      <p:cViewPr>
        <p:scale>
          <a:sx n="66" d="100"/>
          <a:sy n="66" d="100"/>
        </p:scale>
        <p:origin x="-1014" y="-600"/>
      </p:cViewPr>
      <p:guideLst>
        <p:guide orient="horz" pos="432"/>
        <p:guide pos="288"/>
      </p:guideLst>
    </p:cSldViewPr>
  </p:slideViewPr>
  <p:outlineViewPr>
    <p:cViewPr>
      <p:scale>
        <a:sx n="33" d="100"/>
        <a:sy n="33" d="100"/>
      </p:scale>
      <p:origin x="0" y="18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58A9BB3A-BCAC-4EC9-978D-B0F7BBA33729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092BC712-8560-4688-9A6D-0AD76F9D5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68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B82966-E6E4-47C2-8832-A05F41FF2268}" type="datetimeFigureOut">
              <a:rPr lang="en-US"/>
              <a:pPr>
                <a:defRPr/>
              </a:pPr>
              <a:t>1/14/2014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0FDDB8-901D-4D46-A4E8-DCBCC8570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20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 price changes, consumers change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quantity of smartphones they are willing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buy. We can show this as a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demand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table or as a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demand curve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a graph. The table and graph both show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as the price of smartphones falls,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quantity demanded increases. When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price of smartphones is $300, consumers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buy 8 million smartphones per week.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 price falls to $250, consumers buy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 million. Therefore, the demand curve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smartphones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downward sloping.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827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Increases in income will cause the equilibrium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price and quantity to rise: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Because smartphones are a normal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good, as income increases, the quantity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demanded increases at every price,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market demand curve shifts to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right, from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to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2, which causes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shortage of smartphones at the original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price,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The equilibrium price rises from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to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The equilibrium quantity rises from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14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Whether the price of a product rises or falls over time depends on whether demand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shifts to the right more than supply.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panel (a), demand shifts to the right more than supply, and the equilibrium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price rises: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Demand shifts to the right more than supply.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The equilibrium price rises from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to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panel (b), supply shifts to the right more than demand, and the equilibrium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price falls: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Supply shifts to the right more than demand.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The equilibrium price falls from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to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47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consumers increase the quantity of a product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want to buy at a given price, the demand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curve shifts to the right, from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to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When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consumers decrease the quantity of a product they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want to buy at a given price, the demand curve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shifts to the left, from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to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21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 price of smartphones falls from $300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$250, the result will be a movement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along the demand curve from point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—an increase in quantity demanded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8 million to 9 million. If consumers’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incomes increase, or if another factor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changes that makes consumers want more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product at every price, the demand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curve will shift to the right—an increase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demand. In this case, the increase in demand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to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causes the quantity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smartphones demanded at a price of $300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increase from 8 million at point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 million at point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28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 price changes, Apple, Samsung, LG,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other firms producing smartphones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the quantity they are willing to supply.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can show this as a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supply schedule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table or as a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supply curve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a graph.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supply schedule and supply curve both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that as the price of smartphones rises,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firms will increase the quantity they supply.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a price of $250 per smartphone, firms will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supply 11 million smartphones per week. 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price of $300, firms will supply 12 million.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63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firms increase the quantity of a product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want to sell at a given price,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supply curve shifts to the right. The shift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to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represents an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 in supply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firms decrease the quantity of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 they want to sell at a given price,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supply curve shifts to the left. The shift from</a:t>
            </a:r>
          </a:p>
          <a:p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to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represents a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 in supply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54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 price of smartphones rises from $200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$250, the result will be a movement up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supply curve from point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point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increase in quantity supplied by Apple,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Samsung, Nokia, and other firms from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 million to 11 million. If the price of 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input decreases, or if another factor changes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causes sellers to supply more of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 at every price, the supply curve will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shift to the right—an increase in supply.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case, the increase in supply from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to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causes the quantity of smartphones supplied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a price of $250 to increase from 11 million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point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13 million at point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87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 the demand curve crosses the supply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curve determines market equilibrium.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case, the demand curve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smartphones crosses the supply curve at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price of $200 and a quantity of 10 million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smartphones. Only at this point is the quantity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smartphones consumers are willing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buy equal to the quantity that Apple,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Samsung,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LG, and other firms are willing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sell: The quantity demanded is equal to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quantity supplied.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56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 market price is above equilibrium,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will be a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surplus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 price of $250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smartphones results in 11 million smartphones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being supplied but only 9 million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being demanded, or a surplus of 2 million.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Apple, Nokia, LG, and other firms cut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price to dispose of the surplus, the price will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fall to the equilibrium of $200. When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market price is below equilibrium, there will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a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shortage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 price of $100 results in 12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million smartphones being demanded but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8 million being supplied, or a shortage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4 million. As firms find that consumers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 are unable to find smartphones available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sale are willing to pay higher prices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get them, the price will rise to the equilibrium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$200.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43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 firm enters a market, as Amazon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expected to enter the market for smartphones,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equilibrium price will fall,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equilibrium quantity will rise: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As Amazon enters the market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smartphones, a larger quantity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smartphones will be supplied at every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price, so the market supply curve shifts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right, from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to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2, which causes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surplus of smartphones at the original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price,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The equilibrium price falls from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to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The equilibrium quantity rises from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5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703388" y="0"/>
            <a:ext cx="7445375" cy="640080"/>
          </a:xfrm>
          <a:prstGeom prst="rect">
            <a:avLst/>
          </a:prstGeom>
          <a:solidFill>
            <a:srgbClr val="89B8CF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of </a:t>
            </a:r>
            <a:r>
              <a:rPr lang="en-US" sz="1200" dirty="0" smtClean="0">
                <a:solidFill>
                  <a:schemeClr val="bg1"/>
                </a:solidFill>
                <a:cs typeface="+mn-cs"/>
              </a:rPr>
              <a:t>49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2015 </a:t>
            </a:r>
            <a:r>
              <a:rPr lang="en-US" sz="900" dirty="0" smtClean="0">
                <a:solidFill>
                  <a:schemeClr val="bg2"/>
                </a:solidFill>
              </a:rPr>
              <a:t>Pearson Education, Inc.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6" name="Title 3"/>
          <p:cNvSpPr>
            <a:spLocks noGrp="1"/>
          </p:cNvSpPr>
          <p:nvPr>
            <p:ph type="title" hasCustomPrompt="1"/>
          </p:nvPr>
        </p:nvSpPr>
        <p:spPr>
          <a:xfrm>
            <a:off x="1689100" y="609600"/>
            <a:ext cx="7454900" cy="1143000"/>
          </a:xfrm>
          <a:prstGeom prst="rect">
            <a:avLst/>
          </a:prstGeom>
        </p:spPr>
        <p:txBody>
          <a:bodyPr/>
          <a:lstStyle>
            <a:lvl1pPr>
              <a:defRPr sz="4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Chapter title:</a:t>
            </a:r>
            <a:br>
              <a:rPr lang="en-US" dirty="0" smtClean="0"/>
            </a:br>
            <a:r>
              <a:rPr lang="en-US" dirty="0" smtClean="0"/>
              <a:t>Chapter subtitle</a:t>
            </a:r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58788" y="2057400"/>
            <a:ext cx="33512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66B3"/>
                </a:solidFill>
              </a:rPr>
              <a:t>Chapter Outline </a:t>
            </a:r>
            <a:r>
              <a:rPr lang="en-US" sz="2000" dirty="0"/>
              <a:t>and</a:t>
            </a:r>
          </a:p>
          <a:p>
            <a:r>
              <a:rPr lang="en-US" sz="2000" b="1" dirty="0">
                <a:solidFill>
                  <a:srgbClr val="0066B3"/>
                </a:solidFill>
              </a:rPr>
              <a:t>Learning Objectives</a:t>
            </a:r>
            <a:endParaRPr lang="en-US" sz="2000" dirty="0">
              <a:solidFill>
                <a:srgbClr val="0066B3"/>
              </a:solidFill>
            </a:endParaRPr>
          </a:p>
        </p:txBody>
      </p:sp>
      <p:graphicFrame>
        <p:nvGraphicFramePr>
          <p:cNvPr id="9" name="Group 49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76353596"/>
              </p:ext>
            </p:extLst>
          </p:nvPr>
        </p:nvGraphicFramePr>
        <p:xfrm>
          <a:off x="463550" y="2895600"/>
          <a:ext cx="3269664" cy="2793288"/>
        </p:xfrm>
        <a:graphic>
          <a:graphicData uri="http://schemas.openxmlformats.org/drawingml/2006/table">
            <a:tbl>
              <a:tblPr/>
              <a:tblGrid>
                <a:gridCol w="496553"/>
                <a:gridCol w="2773111"/>
              </a:tblGrid>
              <a:tr h="405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3.1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The Demand Side of the Market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3.2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The Supply Side of the Market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3.3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Market Equilibrium: Putting Demand and Supply Together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6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3.4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The Effect of Demand and Supply Shifts on Equilibrium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460375" y="354427"/>
            <a:ext cx="1249362" cy="3313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600" b="0" kern="0" dirty="0" smtClean="0">
                <a:solidFill>
                  <a:srgbClr val="231F20"/>
                </a:solidFill>
                <a:cs typeface="Arial" charset="0"/>
              </a:rPr>
              <a:t>CHAPTER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709737" y="0"/>
            <a:ext cx="7434263" cy="6858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709737" cy="1695450"/>
          </a:xfrm>
          <a:prstGeom prst="rect">
            <a:avLst/>
          </a:prstGeom>
          <a:solidFill>
            <a:srgbClr val="256ABD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311944" y="520113"/>
            <a:ext cx="13914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bg1"/>
                </a:solidFill>
                <a:latin typeface="+mn-lt"/>
              </a:rPr>
              <a:t>3</a:t>
            </a:r>
            <a:endParaRPr lang="en-US" sz="9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61156" y="381000"/>
            <a:ext cx="139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89B8CF"/>
                </a:solidFill>
              </a:rPr>
              <a:t>CHAPTER</a:t>
            </a:r>
            <a:endParaRPr lang="en-US" dirty="0">
              <a:solidFill>
                <a:srgbClr val="89B8C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057400"/>
            <a:ext cx="4579985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99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Chapter subtitle</a:t>
            </a:r>
            <a:endParaRPr lang="en-US" dirty="0"/>
          </a:p>
        </p:txBody>
      </p:sp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452438" y="2435225"/>
            <a:ext cx="2870200" cy="307975"/>
          </a:xfrm>
          <a:prstGeom prst="rect">
            <a:avLst/>
          </a:prstGeom>
          <a:solidFill>
            <a:srgbClr val="0066B3"/>
          </a:solidFill>
          <a:ln w="9525">
            <a:noFill/>
            <a:miter lim="800000"/>
            <a:headEnd/>
            <a:tailEnd/>
          </a:ln>
        </p:spPr>
        <p:txBody>
          <a:bodyPr lIns="45720" rIns="45720" anchor="ctr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         LEARNING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OBJECTIVE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52438" y="2438400"/>
            <a:ext cx="538162" cy="3048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X.y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2743200"/>
            <a:ext cx="8310562" cy="990600"/>
          </a:xfrm>
          <a:prstGeom prst="rect">
            <a:avLst/>
          </a:prstGeom>
        </p:spPr>
        <p:txBody>
          <a:bodyPr/>
          <a:lstStyle>
            <a:lvl1pPr marL="0" indent="0">
              <a:defRPr sz="1800" i="0" baseline="0">
                <a:solidFill>
                  <a:srgbClr val="0066B3"/>
                </a:solidFill>
              </a:defRPr>
            </a:lvl1pPr>
            <a:lvl2pPr>
              <a:defRPr sz="1800">
                <a:solidFill>
                  <a:srgbClr val="0066B3"/>
                </a:solidFill>
              </a:defRPr>
            </a:lvl2pPr>
            <a:lvl3pPr>
              <a:defRPr sz="1800">
                <a:solidFill>
                  <a:srgbClr val="0066B3"/>
                </a:solidFill>
              </a:defRPr>
            </a:lvl3pPr>
            <a:lvl4pPr>
              <a:defRPr sz="1800">
                <a:solidFill>
                  <a:srgbClr val="0066B3"/>
                </a:solidFill>
              </a:defRPr>
            </a:lvl4pPr>
            <a:lvl5pPr>
              <a:defRPr sz="1800">
                <a:solidFill>
                  <a:srgbClr val="0066B3"/>
                </a:solidFill>
              </a:defRPr>
            </a:lvl5pPr>
          </a:lstStyle>
          <a:p>
            <a:pPr lvl="0"/>
            <a:r>
              <a:rPr lang="en-US" dirty="0" smtClean="0"/>
              <a:t>Insert learning objective</a:t>
            </a:r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of </a:t>
            </a:r>
            <a:r>
              <a:rPr lang="en-US" sz="1200" dirty="0" smtClean="0">
                <a:solidFill>
                  <a:schemeClr val="bg1"/>
                </a:solidFill>
                <a:cs typeface="+mn-cs"/>
              </a:rPr>
              <a:t>49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2015 </a:t>
            </a:r>
            <a:r>
              <a:rPr lang="en-US" sz="900" dirty="0" smtClean="0">
                <a:solidFill>
                  <a:schemeClr val="bg2"/>
                </a:solidFill>
              </a:rPr>
              <a:t>Pearson Education, Inc.</a:t>
            </a:r>
            <a:endParaRPr lang="en-US" sz="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9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of </a:t>
            </a:r>
            <a:r>
              <a:rPr lang="en-US" sz="1200" dirty="0" smtClean="0">
                <a:solidFill>
                  <a:schemeClr val="bg1"/>
                </a:solidFill>
                <a:cs typeface="+mn-cs"/>
              </a:rPr>
              <a:t>49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2015 </a:t>
            </a:r>
            <a:r>
              <a:rPr lang="en-US" sz="900" dirty="0" smtClean="0">
                <a:solidFill>
                  <a:schemeClr val="bg2"/>
                </a:solidFill>
              </a:rPr>
              <a:t>Pearson Education, Inc.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8764" cy="640080"/>
          </a:xfrm>
          <a:prstGeom prst="rect">
            <a:avLst/>
          </a:prstGeom>
          <a:solidFill>
            <a:srgbClr val="89B8CF"/>
          </a:solidFill>
          <a:ln w="38100" cap="rnd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08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64008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838200"/>
            <a:ext cx="8839200" cy="563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2200" i="0" baseline="0"/>
            </a:lvl1pPr>
          </a:lstStyle>
          <a:p>
            <a:pPr lvl="0"/>
            <a:r>
              <a:rPr lang="en-US" dirty="0" smtClean="0"/>
              <a:t>Text-only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531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of </a:t>
            </a:r>
            <a:r>
              <a:rPr lang="en-US" sz="1200" dirty="0" smtClean="0">
                <a:solidFill>
                  <a:schemeClr val="bg1"/>
                </a:solidFill>
                <a:cs typeface="+mn-cs"/>
              </a:rPr>
              <a:t>49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2015 </a:t>
            </a:r>
            <a:r>
              <a:rPr lang="en-US" sz="900" dirty="0" smtClean="0">
                <a:solidFill>
                  <a:schemeClr val="bg2"/>
                </a:solidFill>
              </a:rPr>
              <a:t>Pearson Education, Inc.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8764" cy="640080"/>
          </a:xfrm>
          <a:prstGeom prst="rect">
            <a:avLst/>
          </a:prstGeom>
          <a:solidFill>
            <a:srgbClr val="89B8CF"/>
          </a:solidFill>
          <a:ln w="38100" cap="rnd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08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64008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838200"/>
            <a:ext cx="3962400" cy="563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2200" i="0" baseline="0"/>
            </a:lvl1pPr>
          </a:lstStyle>
          <a:p>
            <a:pPr lvl="0"/>
            <a:r>
              <a:rPr lang="en-US" dirty="0" smtClean="0"/>
              <a:t>Text with figure content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67400" y="5562600"/>
            <a:ext cx="2290763" cy="4492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1600" i="0"/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33900" y="5562600"/>
            <a:ext cx="1352550" cy="381000"/>
          </a:xfrm>
          <a:prstGeom prst="rect">
            <a:avLst/>
          </a:prstGeom>
          <a:solidFill>
            <a:srgbClr val="89B8CF"/>
          </a:solidFill>
        </p:spPr>
        <p:txBody>
          <a:bodyPr/>
          <a:lstStyle>
            <a:lvl1pPr>
              <a:defRPr sz="1600" b="1" i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Figure C#.X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29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of </a:t>
            </a:r>
            <a:r>
              <a:rPr lang="en-US" sz="1200" dirty="0" smtClean="0">
                <a:solidFill>
                  <a:schemeClr val="bg1"/>
                </a:solidFill>
                <a:cs typeface="+mn-cs"/>
              </a:rPr>
              <a:t>49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2015 </a:t>
            </a:r>
            <a:r>
              <a:rPr lang="en-US" sz="900" dirty="0" smtClean="0">
                <a:solidFill>
                  <a:schemeClr val="bg2"/>
                </a:solidFill>
              </a:rPr>
              <a:t>Pearson Education, Inc.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8764" cy="640080"/>
          </a:xfrm>
          <a:prstGeom prst="rect">
            <a:avLst/>
          </a:prstGeom>
          <a:solidFill>
            <a:srgbClr val="89B8CF"/>
          </a:solidFill>
          <a:ln w="38100" cap="rnd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08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64008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838200"/>
            <a:ext cx="3962400" cy="563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2200" i="0" baseline="0"/>
            </a:lvl1pPr>
          </a:lstStyle>
          <a:p>
            <a:pPr lvl="0"/>
            <a:r>
              <a:rPr lang="en-US" dirty="0" smtClean="0"/>
              <a:t>Text with table content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67400" y="5562600"/>
            <a:ext cx="2290763" cy="4492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1600" i="0"/>
            </a:lvl1pPr>
          </a:lstStyle>
          <a:p>
            <a:pPr lvl="0"/>
            <a:r>
              <a:rPr lang="en-US" dirty="0" smtClean="0"/>
              <a:t>Caption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33900" y="5562600"/>
            <a:ext cx="1352550" cy="381000"/>
          </a:xfrm>
          <a:prstGeom prst="rect">
            <a:avLst/>
          </a:prstGeom>
          <a:solidFill>
            <a:srgbClr val="89B8CF"/>
          </a:solidFill>
        </p:spPr>
        <p:txBody>
          <a:bodyPr/>
          <a:lstStyle>
            <a:lvl1pPr>
              <a:defRPr sz="1600" b="1" i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Table C#.X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95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of </a:t>
            </a:r>
            <a:r>
              <a:rPr lang="en-US" sz="1200" dirty="0" smtClean="0">
                <a:solidFill>
                  <a:schemeClr val="bg1"/>
                </a:solidFill>
                <a:cs typeface="+mn-cs"/>
              </a:rPr>
              <a:t>49</a:t>
            </a:r>
            <a:endParaRPr lang="en-US" sz="1200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</a:t>
            </a:r>
            <a:r>
              <a:rPr lang="en-US" sz="900" dirty="0" smtClean="0">
                <a:solidFill>
                  <a:schemeClr val="bg2"/>
                </a:solidFill>
              </a:rPr>
              <a:t>2015 </a:t>
            </a:r>
            <a:r>
              <a:rPr lang="en-US" sz="900" dirty="0" smtClean="0">
                <a:solidFill>
                  <a:schemeClr val="bg2"/>
                </a:solidFill>
              </a:rPr>
              <a:t>Pearson Education, Inc.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676400" y="0"/>
            <a:ext cx="7472364" cy="640080"/>
          </a:xfrm>
          <a:prstGeom prst="rect">
            <a:avLst/>
          </a:prstGeom>
          <a:solidFill>
            <a:srgbClr val="89B8CF"/>
          </a:solidFill>
          <a:ln w="38100" cap="rnd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16" name="Title 4"/>
          <p:cNvSpPr>
            <a:spLocks noGrp="1"/>
          </p:cNvSpPr>
          <p:nvPr>
            <p:ph type="title"/>
          </p:nvPr>
        </p:nvSpPr>
        <p:spPr>
          <a:xfrm>
            <a:off x="1689100" y="0"/>
            <a:ext cx="7454900" cy="64008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1689100" y="640080"/>
            <a:ext cx="74549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0" y="31404"/>
            <a:ext cx="1665288" cy="6280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1800"/>
              </a:lnSpc>
              <a:spcBef>
                <a:spcPts val="0"/>
              </a:spcBef>
            </a:pPr>
            <a:r>
              <a:rPr lang="en-US" sz="2200" dirty="0">
                <a:solidFill>
                  <a:srgbClr val="B10C2D"/>
                </a:solidFill>
              </a:rPr>
              <a:t>Making</a:t>
            </a:r>
            <a:br>
              <a:rPr lang="en-US" sz="2200" dirty="0">
                <a:solidFill>
                  <a:srgbClr val="B10C2D"/>
                </a:solidFill>
              </a:rPr>
            </a:br>
            <a:r>
              <a:rPr lang="en-US" dirty="0"/>
              <a:t>the</a:t>
            </a:r>
            <a:br>
              <a:rPr lang="en-US" dirty="0"/>
            </a:br>
            <a:r>
              <a:rPr lang="en-US" sz="2200" dirty="0">
                <a:solidFill>
                  <a:srgbClr val="B10C2D"/>
                </a:solidFill>
              </a:rPr>
              <a:t>Connection</a:t>
            </a:r>
          </a:p>
        </p:txBody>
      </p: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1689100" y="1"/>
            <a:ext cx="0" cy="771544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Line 4"/>
          <p:cNvSpPr>
            <a:spLocks noChangeShapeType="1"/>
          </p:cNvSpPr>
          <p:nvPr userDrawn="1"/>
        </p:nvSpPr>
        <p:spPr bwMode="auto">
          <a:xfrm>
            <a:off x="0" y="771545"/>
            <a:ext cx="16891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838200"/>
            <a:ext cx="8839200" cy="563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2200" i="0" baseline="0"/>
            </a:lvl1pPr>
          </a:lstStyle>
          <a:p>
            <a:pPr lvl="0"/>
            <a:r>
              <a:rPr lang="en-US" dirty="0" smtClean="0"/>
              <a:t>MTC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84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7B3FA-2817-4AE9-81D2-085FDBD75446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75FEBB-C271-4473-99CC-786EDF809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7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5" r:id="rId2"/>
    <p:sldLayoutId id="2147483667" r:id="rId3"/>
    <p:sldLayoutId id="2147483673" r:id="rId4"/>
    <p:sldLayoutId id="2147483674" r:id="rId5"/>
    <p:sldLayoutId id="2147483671" r:id="rId6"/>
    <p:sldLayoutId id="2147483676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6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0.png"/><Relationship Id="rId7" Type="http://schemas.openxmlformats.org/officeDocument/2006/relationships/image" Target="../media/image6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4.png"/><Relationship Id="rId4" Type="http://schemas.openxmlformats.org/officeDocument/2006/relationships/image" Target="../media/image89.png"/><Relationship Id="rId9" Type="http://schemas.openxmlformats.org/officeDocument/2006/relationships/image" Target="../media/image9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14400"/>
            <a:ext cx="7772400" cy="581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85" y="914763"/>
            <a:ext cx="7771429" cy="581587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" y="228600"/>
            <a:ext cx="3124199" cy="1344612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latin typeface="Futura Md BT" pitchFamily="34" charset="0"/>
                <a:cs typeface="Arial" pitchFamily="34" charset="0"/>
              </a:rPr>
              <a:t>R. GLENN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/>
            </a:r>
            <a:br>
              <a:rPr lang="en-US" sz="1400" b="1" kern="0" dirty="0">
                <a:latin typeface="Arial" pitchFamily="34" charset="0"/>
                <a:cs typeface="Arial" pitchFamily="34" charset="0"/>
              </a:rPr>
            </a:br>
            <a:r>
              <a:rPr lang="en-US" sz="3600" b="1" kern="0" dirty="0">
                <a:latin typeface="Futura Md BT" pitchFamily="34" charset="0"/>
                <a:ea typeface="+mj-ea"/>
                <a:cs typeface="Arial" pitchFamily="34" charset="0"/>
              </a:rPr>
              <a:t>HUBBARD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1043226"/>
            <a:ext cx="31241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latin typeface="Futura Md BT" pitchFamily="34" charset="0"/>
                <a:cs typeface="Arial" pitchFamily="34" charset="0"/>
              </a:rPr>
              <a:t>ANTHONY PATRICK</a:t>
            </a:r>
            <a:r>
              <a:rPr lang="en-US" sz="1400" b="1" kern="0" dirty="0">
                <a:latin typeface="Arial" pitchFamily="34" charset="0"/>
                <a:cs typeface="Arial" pitchFamily="34" charset="0"/>
              </a:rPr>
              <a:t/>
            </a:r>
            <a:br>
              <a:rPr lang="en-US" sz="1400" b="1" kern="0" dirty="0">
                <a:latin typeface="Arial" pitchFamily="34" charset="0"/>
                <a:cs typeface="Arial" pitchFamily="34" charset="0"/>
              </a:rPr>
            </a:br>
            <a:r>
              <a:rPr lang="en-US" sz="3600" b="1" kern="0" dirty="0">
                <a:latin typeface="Futura Md BT" pitchFamily="34" charset="0"/>
                <a:cs typeface="Arial" pitchFamily="34" charset="0"/>
              </a:rPr>
              <a:t>O’BRIEN</a:t>
            </a:r>
            <a:endParaRPr lang="en-US" sz="3600" dirty="0">
              <a:latin typeface="Futura Md BT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172200" y="6172200"/>
            <a:ext cx="29591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FIFTH EDITION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17463" y="6623050"/>
            <a:ext cx="814228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en-US" sz="105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218592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75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3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3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38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43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rev="1"/>
      <p:bldP spid="10" grpId="0" rev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factors influence market demand?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04800" y="990600"/>
            <a:ext cx="8839200" cy="56388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2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>
              <a:spcBef>
                <a:spcPts val="1200"/>
              </a:spcBef>
            </a:pPr>
            <a:r>
              <a:rPr lang="en-US" sz="2200" b="1" i="0" kern="0" smtClean="0"/>
              <a:t>Income of consumers</a:t>
            </a:r>
          </a:p>
          <a:p>
            <a:pPr marL="0" lvl="1" indent="0">
              <a:spcBef>
                <a:spcPts val="0"/>
              </a:spcBef>
            </a:pPr>
            <a:r>
              <a:rPr lang="en-US" sz="2200" i="0" kern="0" smtClean="0"/>
              <a:t>	Increase in income increases demand if product is </a:t>
            </a:r>
            <a:r>
              <a:rPr lang="en-US" sz="2200" b="1" i="0" kern="0" smtClean="0"/>
              <a:t>normal</a:t>
            </a:r>
            <a:r>
              <a:rPr lang="en-US" sz="2200" i="0" kern="0" smtClean="0"/>
              <a:t>, 	decreases demand if product is </a:t>
            </a:r>
            <a:r>
              <a:rPr lang="en-US" sz="2200" b="1" i="0" kern="0" smtClean="0"/>
              <a:t>inferior</a:t>
            </a:r>
            <a:r>
              <a:rPr lang="en-US" sz="2200" i="0" kern="0" smtClean="0"/>
              <a:t>.</a:t>
            </a:r>
          </a:p>
          <a:p>
            <a:pPr marL="0" lvl="1" indent="0">
              <a:spcBef>
                <a:spcPts val="1200"/>
              </a:spcBef>
            </a:pPr>
            <a:r>
              <a:rPr lang="en-US" sz="2200" b="1" i="0" kern="0" smtClean="0"/>
              <a:t>Prices of related goods</a:t>
            </a:r>
          </a:p>
          <a:p>
            <a:pPr marL="0" lvl="1" indent="0">
              <a:spcBef>
                <a:spcPts val="0"/>
              </a:spcBef>
            </a:pPr>
            <a:r>
              <a:rPr lang="en-US" sz="2200" i="0" kern="0" smtClean="0"/>
              <a:t>	Increase in price of related good increases demand if products 	are </a:t>
            </a:r>
            <a:r>
              <a:rPr lang="en-US" sz="2200" b="1" i="0" kern="0" smtClean="0"/>
              <a:t>substitutes</a:t>
            </a:r>
            <a:r>
              <a:rPr lang="en-US" sz="2200" i="0" kern="0" smtClean="0"/>
              <a:t>, decreases demand if products are 	</a:t>
            </a:r>
            <a:r>
              <a:rPr lang="en-US" sz="2200" b="1" i="0" kern="0" smtClean="0"/>
              <a:t>complements</a:t>
            </a:r>
            <a:endParaRPr lang="en-US" sz="2200" i="0" kern="0" smtClean="0"/>
          </a:p>
          <a:p>
            <a:pPr marL="0" lvl="1">
              <a:spcBef>
                <a:spcPts val="1200"/>
              </a:spcBef>
            </a:pPr>
            <a:r>
              <a:rPr lang="en-US" sz="2200" b="1" i="0" kern="0" smtClean="0"/>
              <a:t>Tastes</a:t>
            </a:r>
          </a:p>
          <a:p>
            <a:pPr marL="0" lvl="1">
              <a:spcBef>
                <a:spcPts val="1200"/>
              </a:spcBef>
            </a:pPr>
            <a:r>
              <a:rPr lang="en-US" sz="2200" b="1" i="0" kern="0" smtClean="0"/>
              <a:t>Population and demographics</a:t>
            </a:r>
            <a:endParaRPr lang="en-US" sz="2200" i="0" kern="0" smtClean="0"/>
          </a:p>
          <a:p>
            <a:pPr marL="0" lvl="1">
              <a:spcBef>
                <a:spcPts val="1200"/>
              </a:spcBef>
            </a:pPr>
            <a:r>
              <a:rPr lang="en-US" sz="2200" b="1" i="0" kern="0" smtClean="0"/>
              <a:t>Expected future prices</a:t>
            </a:r>
          </a:p>
          <a:p>
            <a:pPr marL="0" lvl="1">
              <a:spcBef>
                <a:spcPts val="1200"/>
              </a:spcBef>
            </a:pPr>
            <a:endParaRPr lang="en-US" sz="2200" b="1" i="0" kern="0" smtClean="0"/>
          </a:p>
          <a:p>
            <a:pPr marL="0" lvl="1">
              <a:spcBef>
                <a:spcPts val="1200"/>
              </a:spcBef>
            </a:pPr>
            <a:r>
              <a:rPr lang="en-US" sz="2200" kern="0" smtClean="0"/>
              <a:t>We will discuss how each of these affects demand.</a:t>
            </a:r>
            <a:endParaRPr lang="en-US" sz="2200" kern="0" dirty="0" smtClean="0"/>
          </a:p>
        </p:txBody>
      </p:sp>
    </p:spTree>
    <p:extLst>
      <p:ext uri="{BB962C8B-B14F-4D97-AF65-F5344CB8AC3E}">
        <p14:creationId xmlns:p14="http://schemas.microsoft.com/office/powerpoint/2010/main" val="336965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income of consumers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6096000" cy="5638800"/>
          </a:xfrm>
        </p:spPr>
        <p:txBody>
          <a:bodyPr/>
          <a:lstStyle/>
          <a:p>
            <a:pPr marL="0" lvl="1"/>
            <a:r>
              <a:rPr lang="en-US" sz="2200" b="1" i="0" dirty="0"/>
              <a:t>Normal goods</a:t>
            </a:r>
            <a:r>
              <a:rPr lang="en-US" sz="2200" i="0" dirty="0"/>
              <a:t>:</a:t>
            </a:r>
            <a:br>
              <a:rPr lang="en-US" sz="2200" i="0" dirty="0"/>
            </a:br>
            <a:r>
              <a:rPr lang="en-US" sz="2200" i="0" dirty="0"/>
              <a:t>Goods for which the demand increases as income rises, and decreases as income </a:t>
            </a:r>
            <a:r>
              <a:rPr lang="en-US" sz="2200" i="0" dirty="0" smtClean="0"/>
              <a:t>falls.</a:t>
            </a:r>
            <a:endParaRPr lang="en-US" sz="2200" i="0" dirty="0"/>
          </a:p>
          <a:p>
            <a:pPr marL="0" lvl="1"/>
            <a:r>
              <a:rPr lang="en-US" sz="2200" dirty="0"/>
              <a:t>Examples: 	Clothing</a:t>
            </a:r>
          </a:p>
          <a:p>
            <a:pPr marL="0" lvl="1"/>
            <a:r>
              <a:rPr lang="en-US" sz="2200" dirty="0"/>
              <a:t>		Restaurant meals</a:t>
            </a:r>
          </a:p>
          <a:p>
            <a:pPr marL="0" lvl="1"/>
            <a:r>
              <a:rPr lang="en-US" sz="2200" dirty="0"/>
              <a:t>		Vacations</a:t>
            </a:r>
          </a:p>
          <a:p>
            <a:pPr marL="0" lvl="1"/>
            <a:endParaRPr lang="en-US" sz="2200" b="1" dirty="0" smtClean="0"/>
          </a:p>
          <a:p>
            <a:pPr marL="0" lvl="1"/>
            <a:r>
              <a:rPr lang="en-US" sz="2200" b="1" i="0" dirty="0" smtClean="0"/>
              <a:t>Inferior </a:t>
            </a:r>
            <a:r>
              <a:rPr lang="en-US" sz="2200" b="1" i="0" dirty="0"/>
              <a:t>goods</a:t>
            </a:r>
            <a:r>
              <a:rPr lang="en-US" sz="2200" i="0" dirty="0"/>
              <a:t>:</a:t>
            </a:r>
            <a:br>
              <a:rPr lang="en-US" sz="2200" i="0" dirty="0"/>
            </a:br>
            <a:r>
              <a:rPr lang="en-US" sz="2200" i="0" dirty="0"/>
              <a:t>Goods for which the demand decreases as income rises, and increases as income </a:t>
            </a:r>
            <a:r>
              <a:rPr lang="en-US" sz="2200" i="0" dirty="0" smtClean="0"/>
              <a:t>falls.</a:t>
            </a:r>
            <a:endParaRPr lang="en-US" sz="2200" i="0" dirty="0"/>
          </a:p>
          <a:p>
            <a:pPr marL="0" lvl="1"/>
            <a:r>
              <a:rPr lang="en-US" sz="2200" dirty="0"/>
              <a:t>Examples: 	Second-hand clothing</a:t>
            </a:r>
          </a:p>
          <a:p>
            <a:pPr marL="0" lvl="1"/>
            <a:r>
              <a:rPr lang="en-US" sz="2200" dirty="0"/>
              <a:t>		Ramen noodles</a:t>
            </a:r>
          </a:p>
          <a:p>
            <a:pPr marL="0" lvl="1"/>
            <a:endParaRPr lang="en-US" sz="2200" dirty="0" smtClean="0"/>
          </a:p>
          <a:p>
            <a:pPr marL="0" lvl="1"/>
            <a:r>
              <a:rPr lang="en-US" sz="2200" dirty="0" smtClean="0"/>
              <a:t>Are </a:t>
            </a:r>
            <a:r>
              <a:rPr lang="en-US" sz="2200" dirty="0"/>
              <a:t>smartphones normal or inferior goods</a:t>
            </a:r>
            <a:r>
              <a:rPr lang="en-US" sz="2200" dirty="0" smtClean="0"/>
              <a:t>?</a:t>
            </a:r>
            <a:endParaRPr lang="en-US" sz="2200" dirty="0"/>
          </a:p>
          <a:p>
            <a:pPr marL="285750" lvl="1">
              <a:buFont typeface="Arial" pitchFamily="34" charset="0"/>
              <a:buChar char="•"/>
            </a:pPr>
            <a:endParaRPr lang="en-US" sz="2200" b="1" dirty="0"/>
          </a:p>
          <a:p>
            <a:endParaRPr lang="en-US" dirty="0"/>
          </a:p>
        </p:txBody>
      </p:sp>
      <p:pic>
        <p:nvPicPr>
          <p:cNvPr id="5" name="Picture 14" descr="table03-1_PPT_b"/>
          <p:cNvPicPr>
            <a:picLocks noChangeAspect="1" noChangeArrowheads="1"/>
          </p:cNvPicPr>
          <p:nvPr/>
        </p:nvPicPr>
        <p:blipFill rotWithShape="1">
          <a:blip r:embed="rId2" cstate="print"/>
          <a:srcRect l="31010" r="38650" b="4667"/>
          <a:stretch/>
        </p:blipFill>
        <p:spPr bwMode="auto">
          <a:xfrm>
            <a:off x="6196642" y="3913517"/>
            <a:ext cx="2155795" cy="13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able03-1_a_PPT_a.gif"/>
          <p:cNvPicPr>
            <a:picLocks noChangeAspect="1"/>
          </p:cNvPicPr>
          <p:nvPr/>
        </p:nvPicPr>
        <p:blipFill rotWithShape="1">
          <a:blip r:embed="rId3" cstate="print"/>
          <a:srcRect l="30380" r="39240"/>
          <a:stretch/>
        </p:blipFill>
        <p:spPr bwMode="auto">
          <a:xfrm>
            <a:off x="6172200" y="1447800"/>
            <a:ext cx="215579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46321" y="2886075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Effect of increase in income, if good is normal</a:t>
            </a:r>
            <a:endParaRPr lang="en-US" sz="1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200955" y="5410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Effect of increase in income, if good is inferior</a:t>
            </a:r>
            <a:endParaRPr lang="en-US" sz="1400" i="1" dirty="0"/>
          </a:p>
        </p:txBody>
      </p:sp>
      <p:sp>
        <p:nvSpPr>
          <p:cNvPr id="9" name="Rounded Rectangle 8"/>
          <p:cNvSpPr/>
          <p:nvPr/>
        </p:nvSpPr>
        <p:spPr>
          <a:xfrm>
            <a:off x="2421466" y="5837452"/>
            <a:ext cx="914400" cy="381630"/>
          </a:xfrm>
          <a:prstGeom prst="roundRect">
            <a:avLst/>
          </a:prstGeom>
          <a:ln w="254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9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the price of related goods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5993921" cy="5638800"/>
          </a:xfrm>
        </p:spPr>
        <p:txBody>
          <a:bodyPr/>
          <a:lstStyle/>
          <a:p>
            <a:pPr marL="0" lvl="1"/>
            <a:r>
              <a:rPr lang="en-US" sz="2200" b="1" i="0" dirty="0"/>
              <a:t>Substitutes</a:t>
            </a:r>
            <a:r>
              <a:rPr lang="en-US" sz="2200" i="0" dirty="0"/>
              <a:t>:</a:t>
            </a:r>
            <a:br>
              <a:rPr lang="en-US" sz="2200" i="0" dirty="0"/>
            </a:br>
            <a:r>
              <a:rPr lang="en-US" sz="2200" i="0" dirty="0"/>
              <a:t>Goods and services that can be used for</a:t>
            </a:r>
            <a:br>
              <a:rPr lang="en-US" sz="2200" i="0" dirty="0"/>
            </a:br>
            <a:r>
              <a:rPr lang="en-US" sz="2200" i="0" dirty="0"/>
              <a:t>the same </a:t>
            </a:r>
            <a:r>
              <a:rPr lang="en-US" sz="2200" i="0" dirty="0" smtClean="0"/>
              <a:t>purpose.</a:t>
            </a:r>
            <a:endParaRPr lang="en-US" sz="2200" i="0" dirty="0"/>
          </a:p>
          <a:p>
            <a:pPr marL="0" lvl="1"/>
            <a:r>
              <a:rPr lang="en-US" sz="2200" dirty="0"/>
              <a:t>Examples: 	Big Mac and Whopper</a:t>
            </a:r>
          </a:p>
          <a:p>
            <a:pPr marL="0" lvl="1"/>
            <a:r>
              <a:rPr lang="en-US" sz="2200" dirty="0"/>
              <a:t>		Ford F-150 and Dodge Ram</a:t>
            </a:r>
          </a:p>
          <a:p>
            <a:pPr marL="0" lvl="1"/>
            <a:r>
              <a:rPr lang="en-US" sz="2200" dirty="0"/>
              <a:t>		Jeans and Khakis</a:t>
            </a:r>
          </a:p>
          <a:p>
            <a:pPr marL="0" lvl="1"/>
            <a:endParaRPr lang="en-US" sz="2200" dirty="0"/>
          </a:p>
          <a:p>
            <a:pPr marL="0" lvl="1"/>
            <a:r>
              <a:rPr lang="en-US" sz="2200" b="1" i="0" dirty="0"/>
              <a:t>Complements</a:t>
            </a:r>
            <a:r>
              <a:rPr lang="en-US" sz="2200" i="0" dirty="0"/>
              <a:t>:</a:t>
            </a:r>
            <a:br>
              <a:rPr lang="en-US" sz="2200" i="0" dirty="0"/>
            </a:br>
            <a:r>
              <a:rPr lang="en-US" sz="2200" i="0" dirty="0"/>
              <a:t>Goods and services that are consumed </a:t>
            </a:r>
            <a:r>
              <a:rPr lang="en-US" sz="2200" i="0" dirty="0" smtClean="0"/>
              <a:t>together.</a:t>
            </a:r>
            <a:endParaRPr lang="en-US" sz="2200" i="0" dirty="0"/>
          </a:p>
          <a:p>
            <a:pPr marL="0" lvl="1"/>
            <a:r>
              <a:rPr lang="en-US" sz="2200" dirty="0"/>
              <a:t>Examples: 	Big Mac and McDonald’s fries</a:t>
            </a:r>
          </a:p>
          <a:p>
            <a:pPr marL="0" lvl="1"/>
            <a:r>
              <a:rPr lang="en-US" sz="2200" dirty="0"/>
              <a:t>		Hot dogs and hot dog buns</a:t>
            </a:r>
          </a:p>
          <a:p>
            <a:pPr marL="0" lvl="1"/>
            <a:r>
              <a:rPr lang="en-US" sz="2200" dirty="0"/>
              <a:t>		Left shoes and right </a:t>
            </a:r>
            <a:r>
              <a:rPr lang="en-US" sz="2200" dirty="0" smtClean="0"/>
              <a:t>shoes</a:t>
            </a:r>
            <a:endParaRPr lang="en-US" sz="2200" dirty="0"/>
          </a:p>
        </p:txBody>
      </p:sp>
      <p:pic>
        <p:nvPicPr>
          <p:cNvPr id="5" name="Picture 14" descr="table03-1_PPT_b"/>
          <p:cNvPicPr>
            <a:picLocks noChangeAspect="1" noChangeArrowheads="1"/>
          </p:cNvPicPr>
          <p:nvPr/>
        </p:nvPicPr>
        <p:blipFill rotWithShape="1">
          <a:blip r:embed="rId2" cstate="print"/>
          <a:srcRect l="31010" r="38650" b="4667"/>
          <a:stretch/>
        </p:blipFill>
        <p:spPr bwMode="auto">
          <a:xfrm>
            <a:off x="6196642" y="3913517"/>
            <a:ext cx="2155795" cy="13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able03-1_a_PPT_a.gif"/>
          <p:cNvPicPr>
            <a:picLocks noChangeAspect="1"/>
          </p:cNvPicPr>
          <p:nvPr/>
        </p:nvPicPr>
        <p:blipFill rotWithShape="1">
          <a:blip r:embed="rId3" cstate="print"/>
          <a:srcRect l="30380" r="39240"/>
          <a:stretch/>
        </p:blipFill>
        <p:spPr bwMode="auto">
          <a:xfrm>
            <a:off x="6172200" y="1447800"/>
            <a:ext cx="215579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46321" y="2886075"/>
            <a:ext cx="243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Effect on demand for Big Macs, if price of Whopper increases</a:t>
            </a:r>
            <a:endParaRPr lang="en-US" sz="14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200955" y="5410200"/>
            <a:ext cx="243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Effect on demand for Big Macs, if price of McDonald’s fries increases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14183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tablets substitutes for e-readers?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399" y="838200"/>
            <a:ext cx="5643993" cy="5638800"/>
          </a:xfrm>
        </p:spPr>
        <p:txBody>
          <a:bodyPr/>
          <a:lstStyle/>
          <a:p>
            <a:r>
              <a:rPr lang="en-US" dirty="0" smtClean="0"/>
              <a:t>Tablet computers and e-readers are not identical products, but they are similar.</a:t>
            </a:r>
          </a:p>
          <a:p>
            <a:r>
              <a:rPr lang="en-US" dirty="0" smtClean="0"/>
              <a:t>To see whether consumers view tablets</a:t>
            </a:r>
            <a:br>
              <a:rPr lang="en-US" dirty="0" smtClean="0"/>
            </a:br>
            <a:r>
              <a:rPr lang="en-US" dirty="0" smtClean="0"/>
              <a:t>as substitutes for e-readers, we need</a:t>
            </a:r>
            <a:br>
              <a:rPr lang="en-US" dirty="0" smtClean="0"/>
            </a:br>
            <a:r>
              <a:rPr lang="en-US" dirty="0" smtClean="0"/>
              <a:t>to look at data.</a:t>
            </a:r>
          </a:p>
          <a:p>
            <a:endParaRPr lang="en-US" dirty="0"/>
          </a:p>
          <a:p>
            <a:r>
              <a:rPr lang="en-US" dirty="0" smtClean="0"/>
              <a:t>As tablets have become more popular </a:t>
            </a:r>
            <a:br>
              <a:rPr lang="en-US" dirty="0" smtClean="0"/>
            </a:br>
            <a:r>
              <a:rPr lang="en-US" dirty="0" smtClean="0"/>
              <a:t>in the early 2010s, worldwide sales of </a:t>
            </a:r>
            <a:br>
              <a:rPr lang="en-US" dirty="0" smtClean="0"/>
            </a:br>
            <a:r>
              <a:rPr lang="en-US" dirty="0" smtClean="0"/>
              <a:t>e-readers have fallen: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2011: 23 million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2012: 16 million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2013: 5.8 million (forecast)</a:t>
            </a:r>
          </a:p>
          <a:p>
            <a:r>
              <a:rPr lang="en-US" dirty="0" smtClean="0"/>
              <a:t>It seems consumers have decided that tablets are a close substitute for e-readers.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393" y="1219200"/>
            <a:ext cx="3253004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7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tastes or population/demographics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5867400" cy="5638800"/>
          </a:xfrm>
        </p:spPr>
        <p:txBody>
          <a:bodyPr/>
          <a:lstStyle/>
          <a:p>
            <a:pPr marL="0" lvl="1"/>
            <a:r>
              <a:rPr lang="en-US" sz="2200" b="1" i="0" dirty="0" smtClean="0"/>
              <a:t>Tastes</a:t>
            </a:r>
          </a:p>
          <a:p>
            <a:pPr marL="0" lvl="1"/>
            <a:r>
              <a:rPr lang="en-US" sz="2200" i="0" dirty="0" smtClean="0"/>
              <a:t>If </a:t>
            </a:r>
            <a:r>
              <a:rPr lang="en-US" sz="2200" i="0" dirty="0"/>
              <a:t>consumers’ tastes </a:t>
            </a:r>
            <a:r>
              <a:rPr lang="en-US" sz="2200" i="0" dirty="0" smtClean="0"/>
              <a:t>change</a:t>
            </a:r>
            <a:r>
              <a:rPr lang="en-US" sz="2200" i="0" dirty="0"/>
              <a:t>, they may buy more or less of the </a:t>
            </a:r>
            <a:r>
              <a:rPr lang="en-US" sz="2200" i="0" dirty="0" smtClean="0"/>
              <a:t>product.</a:t>
            </a:r>
            <a:endParaRPr lang="en-US" sz="2200" i="0" dirty="0"/>
          </a:p>
          <a:p>
            <a:pPr marL="0" lvl="1"/>
            <a:r>
              <a:rPr lang="en-US" sz="2200" dirty="0"/>
              <a:t>Example:</a:t>
            </a:r>
          </a:p>
          <a:p>
            <a:pPr marL="0" lvl="1"/>
            <a:r>
              <a:rPr lang="en-US" sz="2200" dirty="0"/>
              <a:t>If consumers become more concerned about eating healthily, they might decrease their demand for fast </a:t>
            </a:r>
            <a:r>
              <a:rPr lang="en-US" sz="2200" dirty="0" smtClean="0"/>
              <a:t>food.</a:t>
            </a:r>
            <a:endParaRPr lang="en-US" sz="2200" dirty="0"/>
          </a:p>
          <a:p>
            <a:pPr marL="0" lvl="1"/>
            <a:endParaRPr lang="en-US" sz="2200" dirty="0"/>
          </a:p>
          <a:p>
            <a:pPr marL="0" lvl="1" indent="0"/>
            <a:r>
              <a:rPr lang="en-US" sz="2200" b="1" i="0" dirty="0" smtClean="0"/>
              <a:t>Population and demographics</a:t>
            </a:r>
            <a:endParaRPr lang="en-US" sz="2200" b="1" i="0" dirty="0"/>
          </a:p>
          <a:p>
            <a:pPr marL="0" lvl="1"/>
            <a:r>
              <a:rPr lang="en-US" sz="2200" i="0" dirty="0"/>
              <a:t>Increases in the number of people buying something will increase the amount </a:t>
            </a:r>
            <a:r>
              <a:rPr lang="en-US" sz="2200" i="0" dirty="0" smtClean="0"/>
              <a:t>demanded.</a:t>
            </a:r>
            <a:endParaRPr lang="en-US" sz="2200" i="0" dirty="0"/>
          </a:p>
          <a:p>
            <a:pPr marL="0" lvl="1"/>
            <a:r>
              <a:rPr lang="en-US" sz="2200" dirty="0"/>
              <a:t>Example:	An increase in the elderly 			population increases the 			demand for medical </a:t>
            </a:r>
            <a:r>
              <a:rPr lang="en-US" sz="2200" dirty="0" smtClean="0"/>
              <a:t>care.</a:t>
            </a:r>
            <a:endParaRPr lang="en-US" dirty="0"/>
          </a:p>
        </p:txBody>
      </p:sp>
      <p:pic>
        <p:nvPicPr>
          <p:cNvPr id="5" name="Picture 14" descr="table03-1_PPT_b"/>
          <p:cNvPicPr>
            <a:picLocks noChangeAspect="1" noChangeArrowheads="1"/>
          </p:cNvPicPr>
          <p:nvPr/>
        </p:nvPicPr>
        <p:blipFill rotWithShape="1">
          <a:blip r:embed="rId2" cstate="print"/>
          <a:srcRect l="31010" r="38650" b="4667"/>
          <a:stretch/>
        </p:blipFill>
        <p:spPr bwMode="auto">
          <a:xfrm>
            <a:off x="6196640" y="1006955"/>
            <a:ext cx="2155795" cy="13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19800" y="251238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Effect on demand for fast food, if consumers want to eat healthy</a:t>
            </a:r>
            <a:endParaRPr lang="en-US" sz="1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55626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Effect on demand for medical care, as the population ages</a:t>
            </a:r>
            <a:endParaRPr lang="en-US" sz="1400" i="1" dirty="0"/>
          </a:p>
        </p:txBody>
      </p:sp>
      <p:pic>
        <p:nvPicPr>
          <p:cNvPr id="8" name="Picture 7" descr="table03-1_a_PPT_a.gif"/>
          <p:cNvPicPr>
            <a:picLocks noChangeAspect="1"/>
          </p:cNvPicPr>
          <p:nvPr/>
        </p:nvPicPr>
        <p:blipFill rotWithShape="1">
          <a:blip r:embed="rId3" cstate="print"/>
          <a:srcRect l="30380" r="39240"/>
          <a:stretch/>
        </p:blipFill>
        <p:spPr bwMode="auto">
          <a:xfrm>
            <a:off x="6190155" y="4114800"/>
            <a:ext cx="215579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335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expectations about future prices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5791200" cy="5638800"/>
          </a:xfrm>
        </p:spPr>
        <p:txBody>
          <a:bodyPr/>
          <a:lstStyle/>
          <a:p>
            <a:pPr marL="0" lvl="1"/>
            <a:r>
              <a:rPr lang="en-US" sz="2200" i="0" dirty="0"/>
              <a:t>Consumers decide </a:t>
            </a:r>
            <a:r>
              <a:rPr lang="en-US" sz="2200" b="1" i="0" dirty="0"/>
              <a:t>which</a:t>
            </a:r>
            <a:r>
              <a:rPr lang="en-US" sz="2200" i="0" dirty="0"/>
              <a:t> products to buy </a:t>
            </a:r>
            <a:r>
              <a:rPr lang="en-US" sz="2200" dirty="0"/>
              <a:t>and</a:t>
            </a:r>
            <a:r>
              <a:rPr lang="en-US" sz="2200" i="0" dirty="0"/>
              <a:t> </a:t>
            </a:r>
            <a:r>
              <a:rPr lang="en-US" sz="2200" b="1" i="0" dirty="0"/>
              <a:t>when</a:t>
            </a:r>
            <a:r>
              <a:rPr lang="en-US" sz="2200" i="0" dirty="0"/>
              <a:t> to buy them.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i="0" dirty="0"/>
              <a:t>Future products are </a:t>
            </a:r>
            <a:r>
              <a:rPr lang="en-US" sz="2200" b="1" i="0" dirty="0"/>
              <a:t>substitutes</a:t>
            </a:r>
            <a:r>
              <a:rPr lang="en-US" sz="2200" i="0" dirty="0"/>
              <a:t> for current products	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i="0" dirty="0"/>
              <a:t>An </a:t>
            </a:r>
            <a:r>
              <a:rPr lang="en-US" sz="2200" b="1" i="0" dirty="0"/>
              <a:t>expected increase </a:t>
            </a:r>
            <a:r>
              <a:rPr lang="en-US" sz="2200" i="0" dirty="0"/>
              <a:t>in the price tomorrow </a:t>
            </a:r>
            <a:r>
              <a:rPr lang="en-US" sz="2200" b="1" i="0" dirty="0"/>
              <a:t>increases demand today</a:t>
            </a:r>
            <a:r>
              <a:rPr lang="en-US" sz="2200" i="0" dirty="0"/>
              <a:t>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i="0" dirty="0"/>
              <a:t>An </a:t>
            </a:r>
            <a:r>
              <a:rPr lang="en-US" sz="2200" b="1" i="0" dirty="0"/>
              <a:t>expected decrease </a:t>
            </a:r>
            <a:r>
              <a:rPr lang="en-US" sz="2200" i="0" dirty="0"/>
              <a:t>in the price tomorrow </a:t>
            </a:r>
            <a:r>
              <a:rPr lang="en-US" sz="2200" b="1" i="0" dirty="0"/>
              <a:t>decreases demand today</a:t>
            </a:r>
            <a:r>
              <a:rPr lang="en-US" sz="2200" i="0" dirty="0"/>
              <a:t>.</a:t>
            </a:r>
          </a:p>
          <a:p>
            <a:pPr marL="0" lvl="1"/>
            <a:endParaRPr lang="en-US" sz="2200" dirty="0"/>
          </a:p>
          <a:p>
            <a:pPr marL="0" lvl="1"/>
            <a:r>
              <a:rPr lang="en-US" sz="2200" dirty="0"/>
              <a:t>Example: 	If you found out the price of 			gasoline would go up 				tomorrow, you would 				increase your demand today.</a:t>
            </a:r>
          </a:p>
          <a:p>
            <a:endParaRPr lang="en-US" dirty="0"/>
          </a:p>
        </p:txBody>
      </p:sp>
      <p:pic>
        <p:nvPicPr>
          <p:cNvPr id="5" name="Picture 4" descr="table03-1_a_PPT_a.gif"/>
          <p:cNvPicPr>
            <a:picLocks noChangeAspect="1"/>
          </p:cNvPicPr>
          <p:nvPr/>
        </p:nvPicPr>
        <p:blipFill rotWithShape="1">
          <a:blip r:embed="rId2" cstate="print"/>
          <a:srcRect l="30380" r="39240"/>
          <a:stretch/>
        </p:blipFill>
        <p:spPr bwMode="auto">
          <a:xfrm>
            <a:off x="6172200" y="1447800"/>
            <a:ext cx="215579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943600" y="2886075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Effect on today’s gasoline demand, if price will rise tomorrow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5408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Apple’s policy on product speculation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r>
              <a:rPr lang="en-US" dirty="0"/>
              <a:t>Apple strongly discourages its employees from speculating about when a new model will appear. Why?</a:t>
            </a:r>
            <a:br>
              <a:rPr lang="en-US" dirty="0"/>
            </a:br>
            <a:endParaRPr lang="en-US" dirty="0"/>
          </a:p>
          <a:p>
            <a:r>
              <a:rPr lang="en-US" dirty="0"/>
              <a:t>Suppose a customer learns that a new </a:t>
            </a:r>
            <a:r>
              <a:rPr lang="en-US" dirty="0" err="1"/>
              <a:t>iPad</a:t>
            </a:r>
            <a:r>
              <a:rPr lang="en-US" dirty="0"/>
              <a:t> model will be available next month.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The new model is a potential substitute for the current model.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The price of the current model will likely fall next month.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Both effects decrease current demand (bad for Apple</a:t>
            </a:r>
            <a:r>
              <a:rPr lang="en-US" dirty="0" smtClean="0"/>
              <a:t>!).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54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Change in demand vs. change in quantity demanded</a:t>
            </a:r>
            <a:endParaRPr lang="en-US" sz="28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048000" cy="5638800"/>
          </a:xfrm>
        </p:spPr>
        <p:txBody>
          <a:bodyPr/>
          <a:lstStyle/>
          <a:p>
            <a:r>
              <a:rPr lang="en-US" dirty="0"/>
              <a:t>A change in the price of the product being examined causes a movement along the demand curve.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is a </a:t>
            </a:r>
            <a:r>
              <a:rPr lang="en-US" i="1" dirty="0"/>
              <a:t>change in quantity demanded.</a:t>
            </a:r>
            <a:endParaRPr lang="en-US" dirty="0"/>
          </a:p>
          <a:p>
            <a:endParaRPr lang="en-US" i="1" dirty="0"/>
          </a:p>
          <a:p>
            <a:r>
              <a:rPr lang="en-US" dirty="0"/>
              <a:t>Any other change affecting demand causes the entire demand curve to shift.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is a </a:t>
            </a:r>
            <a:r>
              <a:rPr lang="en-US" i="1" dirty="0"/>
              <a:t>change in demand.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290763" cy="449263"/>
          </a:xfrm>
        </p:spPr>
        <p:txBody>
          <a:bodyPr/>
          <a:lstStyle/>
          <a:p>
            <a:r>
              <a:rPr lang="en-US" dirty="0" smtClean="0"/>
              <a:t>A change in demand versus a change in quantity demanded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562600"/>
            <a:ext cx="1352550" cy="381000"/>
          </a:xfrm>
        </p:spPr>
        <p:txBody>
          <a:bodyPr/>
          <a:lstStyle/>
          <a:p>
            <a:r>
              <a:rPr lang="en-US" dirty="0" smtClean="0"/>
              <a:t>Figure 3.3</a:t>
            </a:r>
            <a:endParaRPr lang="en-US" dirty="0"/>
          </a:p>
        </p:txBody>
      </p:sp>
      <p:pic>
        <p:nvPicPr>
          <p:cNvPr id="3074" name="Picture 2" descr="C:\Users\Paul\Dropbox\ECON 5e\Art From Fernando_For Digital\Ch03\Figure_3_3\png\Figure_3.3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03" y="1208088"/>
            <a:ext cx="6120697" cy="404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aul\Dropbox\ECON 5e\Art From Fernando_For Digital\Ch03\Figure_3_3\png\Figure_3.3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03" y="1208088"/>
            <a:ext cx="6120697" cy="404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aul\Dropbox\ECON 5e\Art From Fernando_For Digital\Ch03\Figure_3_3\png\Figure_3.3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03" y="1208088"/>
            <a:ext cx="6120697" cy="404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aul\Dropbox\ECON 5e\Art From Fernando_For Digital\Ch03\Figure_3_3\png\Figure_3.3_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03" y="1208088"/>
            <a:ext cx="6120697" cy="404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Paul\Dropbox\ECON 5e\Art From Fernando_For Digital\Ch03\Figure_3_3\png\Figure_3.3_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03" y="1208088"/>
            <a:ext cx="6120697" cy="404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Paul\Dropbox\ECON 5e\Art From Fernando_For Digital\Ch03\Figure_3_3\png\Figure_3.3_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03" y="1208088"/>
            <a:ext cx="6120697" cy="404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Paul\Dropbox\ECON 5e\Art From Fernando_For Digital\Ch03\Figure_3_3\png\Figure_3.3_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03" y="1208088"/>
            <a:ext cx="6120697" cy="404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Paul\Dropbox\ECON 5e\Art From Fernando_For Digital\Ch03\Figure_3_3\png\Figure_3.3_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03" y="1208088"/>
            <a:ext cx="6120697" cy="404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Paul\Dropbox\ECON 5e\Art From Fernando_For Digital\Ch03\Figure_3_3\png\Figure_3.3_9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03" y="1208088"/>
            <a:ext cx="6120697" cy="404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22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Supply Side of the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3.2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64B3"/>
                </a:solidFill>
              </a:rPr>
              <a:t>Discuss the variables that influence supply</a:t>
            </a:r>
            <a:r>
              <a:rPr lang="en-US" dirty="0" smtClean="0">
                <a:solidFill>
                  <a:srgbClr val="0064B3"/>
                </a:solidFill>
              </a:rPr>
              <a:t>.</a:t>
            </a:r>
            <a:endParaRPr lang="en-US" dirty="0">
              <a:solidFill>
                <a:srgbClr val="0064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69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schedule and supply curve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2317750"/>
          </a:xfrm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b="1" dirty="0" smtClean="0"/>
              <a:t>Supply Schedule</a:t>
            </a:r>
            <a:r>
              <a:rPr lang="en-US" dirty="0" smtClean="0"/>
              <a:t>: A table that shows the relationship between the price of a product and the quantity of the product supplied.</a:t>
            </a:r>
            <a:endParaRPr lang="en-US" dirty="0"/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en-US" dirty="0"/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b="1" dirty="0" smtClean="0"/>
              <a:t>Supply Curve</a:t>
            </a:r>
            <a:r>
              <a:rPr lang="en-US" dirty="0" smtClean="0"/>
              <a:t>: A curve that shows the relationship between the price of a product and the quantity of the product supplied.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714501" y="6096000"/>
            <a:ext cx="2095500" cy="449263"/>
          </a:xfrm>
        </p:spPr>
        <p:txBody>
          <a:bodyPr/>
          <a:lstStyle/>
          <a:p>
            <a:r>
              <a:rPr lang="en-US" dirty="0" smtClean="0"/>
              <a:t>A supply schedule and a supply curve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1000" y="6096000"/>
            <a:ext cx="1352550" cy="381000"/>
          </a:xfrm>
        </p:spPr>
        <p:txBody>
          <a:bodyPr/>
          <a:lstStyle/>
          <a:p>
            <a:r>
              <a:rPr lang="en-US" dirty="0" smtClean="0"/>
              <a:t>Figure 3.4</a:t>
            </a:r>
            <a:endParaRPr lang="en-US" dirty="0"/>
          </a:p>
        </p:txBody>
      </p:sp>
      <p:pic>
        <p:nvPicPr>
          <p:cNvPr id="4098" name="Picture 2" descr="C:\Users\Paul\Dropbox\ECON 5e\Art From Fernando_For Digital\Ch03\Figure_3_4\png\Figure_3.4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7" y="3155950"/>
            <a:ext cx="8117893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aul\Dropbox\ECON 5e\Art From Fernando_For Digital\Ch03\Figure_3_4\png\Figure_3.4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7" y="3155950"/>
            <a:ext cx="8117893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aul\Dropbox\ECON 5e\Art From Fernando_For Digital\Ch03\Figure_3_4\png\Figure_3.4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7" y="3155950"/>
            <a:ext cx="8117893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aul\Dropbox\ECON 5e\Art From Fernando_For Digital\Ch03\Figure_3_4\png\Figure_3.4_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7" y="3155950"/>
            <a:ext cx="8117893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Paul\Dropbox\ECON 5e\Art From Fernando_For Digital\Ch03\Figure_3_4\png\Figure_3.4_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7" y="3155950"/>
            <a:ext cx="8117893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Paul\Dropbox\ECON 5e\Art From Fernando_For Digital\Ch03\Figure_3_4\png\Figure_3.4_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7" y="3155950"/>
            <a:ext cx="8117893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Paul\Dropbox\ECON 5e\Art From Fernando_For Digital\Ch03\Figure_3_4\png\Figure_3.4_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7" y="3155950"/>
            <a:ext cx="8117893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Paul\Dropbox\ECON 5e\Art From Fernando_For Digital\Ch03\Figure_3_4\png\Figure_3.4_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7" y="3155950"/>
            <a:ext cx="8117893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Paul\Dropbox\ECON 5e\Art From Fernando_For Digital\Ch03\Figure_3_4\png\Figure_3.4_9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7" y="3155950"/>
            <a:ext cx="8117893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73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Prices Come From:</a:t>
            </a:r>
            <a:br>
              <a:rPr lang="en-US" dirty="0" smtClean="0"/>
            </a:br>
            <a:r>
              <a:rPr lang="en-US" sz="3200" b="0" dirty="0" smtClean="0"/>
              <a:t>The Interaction of Demand and Supply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133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law of supply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2317750"/>
          </a:xfrm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b="1" dirty="0"/>
              <a:t>The law of supply: </a:t>
            </a:r>
            <a:r>
              <a:rPr lang="en-US" dirty="0" smtClean="0"/>
              <a:t>The </a:t>
            </a:r>
            <a:r>
              <a:rPr lang="en-US" dirty="0"/>
              <a:t>rule that, holding everything else constant, increases in price cause increases in the quantity supplied, and decreases in price cause decreases in the quantity supplied.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en-US" dirty="0"/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i="1" dirty="0"/>
              <a:t>Implication: supply curves slope upward.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714501" y="6096000"/>
            <a:ext cx="2095500" cy="449263"/>
          </a:xfrm>
        </p:spPr>
        <p:txBody>
          <a:bodyPr/>
          <a:lstStyle/>
          <a:p>
            <a:r>
              <a:rPr lang="en-US" dirty="0" smtClean="0"/>
              <a:t>A supply schedule and a supply curve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1000" y="6096000"/>
            <a:ext cx="1352550" cy="381000"/>
          </a:xfrm>
        </p:spPr>
        <p:txBody>
          <a:bodyPr/>
          <a:lstStyle/>
          <a:p>
            <a:r>
              <a:rPr lang="en-US" dirty="0" smtClean="0"/>
              <a:t>Figure 3.4</a:t>
            </a:r>
            <a:endParaRPr lang="en-US" dirty="0"/>
          </a:p>
        </p:txBody>
      </p:sp>
      <p:pic>
        <p:nvPicPr>
          <p:cNvPr id="4098" name="Picture 2" descr="C:\Users\Paul\Dropbox\ECON 5e\Art From Fernando_For Digital\Ch03\Figure_3_4\png\Figure_3.4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7" y="3155950"/>
            <a:ext cx="8117893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aul\Dropbox\ECON 5e\Art From Fernando_For Digital\Ch03\Figure_3_4\png\Figure_3.4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7" y="3155950"/>
            <a:ext cx="8117893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aul\Dropbox\ECON 5e\Art From Fernando_For Digital\Ch03\Figure_3_4\png\Figure_3.4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7" y="3155950"/>
            <a:ext cx="8117893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aul\Dropbox\ECON 5e\Art From Fernando_For Digital\Ch03\Figure_3_4\png\Figure_3.4_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7" y="3155950"/>
            <a:ext cx="8117893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Paul\Dropbox\ECON 5e\Art From Fernando_For Digital\Ch03\Figure_3_4\png\Figure_3.4_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7" y="3155950"/>
            <a:ext cx="8117893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Paul\Dropbox\ECON 5e\Art From Fernando_For Digital\Ch03\Figure_3_4\png\Figure_3.4_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7" y="3155950"/>
            <a:ext cx="8117893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Paul\Dropbox\ECON 5e\Art From Fernando_For Digital\Ch03\Figure_3_4\png\Figure_3.4_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7" y="3155950"/>
            <a:ext cx="8117893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Paul\Dropbox\ECON 5e\Art From Fernando_For Digital\Ch03\Figure_3_4\png\Figure_3.4_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7" y="3155950"/>
            <a:ext cx="8117893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Paul\Dropbox\ECON 5e\Art From Fernando_For Digital\Ch03\Figure_3_4\png\Figure_3.4_9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7" y="3155950"/>
            <a:ext cx="8117893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26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and decrease in supply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048000" cy="5638800"/>
          </a:xfrm>
        </p:spPr>
        <p:txBody>
          <a:bodyPr/>
          <a:lstStyle/>
          <a:p>
            <a:r>
              <a:rPr lang="en-US" dirty="0"/>
              <a:t>A change in something other than price that affects </a:t>
            </a:r>
            <a:r>
              <a:rPr lang="en-US" dirty="0" smtClean="0"/>
              <a:t>supply causes </a:t>
            </a:r>
            <a:r>
              <a:rPr lang="en-US" dirty="0"/>
              <a:t>the entire </a:t>
            </a:r>
            <a:r>
              <a:rPr lang="en-US" dirty="0" smtClean="0"/>
              <a:t>supply curve </a:t>
            </a:r>
            <a:r>
              <a:rPr lang="en-US" dirty="0"/>
              <a:t>to shift.</a:t>
            </a:r>
            <a:br>
              <a:rPr lang="en-US" dirty="0"/>
            </a:b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shift to the right 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i="1" dirty="0" smtClean="0"/>
              <a:t>S</a:t>
            </a:r>
            <a:r>
              <a:rPr lang="en-US" baseline="-25000" dirty="0" smtClean="0"/>
              <a:t>3</a:t>
            </a:r>
            <a:r>
              <a:rPr lang="en-US" dirty="0" smtClean="0"/>
              <a:t>) </a:t>
            </a:r>
            <a:r>
              <a:rPr lang="en-US" dirty="0"/>
              <a:t>is an </a:t>
            </a:r>
            <a:r>
              <a:rPr lang="en-US" b="1" dirty="0"/>
              <a:t>increase in s</a:t>
            </a:r>
            <a:r>
              <a:rPr lang="en-US" b="1" dirty="0" smtClean="0"/>
              <a:t>upply</a:t>
            </a:r>
            <a:r>
              <a:rPr lang="en-US" dirty="0" smtClean="0"/>
              <a:t>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shift to the left </a:t>
            </a:r>
            <a:r>
              <a:rPr lang="en-US" dirty="0" smtClean="0"/>
              <a:t>(</a:t>
            </a:r>
            <a:r>
              <a:rPr lang="en-US" i="1" dirty="0" smtClean="0"/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i="1" dirty="0" smtClean="0"/>
              <a:t>S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  <a:r>
              <a:rPr lang="en-US" dirty="0"/>
              <a:t>is a </a:t>
            </a:r>
            <a:r>
              <a:rPr lang="en-US" b="1" dirty="0"/>
              <a:t>decrease in </a:t>
            </a:r>
            <a:r>
              <a:rPr lang="en-US" b="1" dirty="0" smtClean="0"/>
              <a:t>supply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181600" y="6172200"/>
            <a:ext cx="2667000" cy="449263"/>
          </a:xfrm>
        </p:spPr>
        <p:txBody>
          <a:bodyPr/>
          <a:lstStyle/>
          <a:p>
            <a:r>
              <a:rPr lang="en-US" dirty="0" smtClean="0"/>
              <a:t>Shifting the supply curve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48100" y="6172200"/>
            <a:ext cx="1352550" cy="381000"/>
          </a:xfrm>
        </p:spPr>
        <p:txBody>
          <a:bodyPr/>
          <a:lstStyle/>
          <a:p>
            <a:r>
              <a:rPr lang="en-US" dirty="0" smtClean="0"/>
              <a:t>Figure 3.5</a:t>
            </a:r>
            <a:endParaRPr lang="en-US" dirty="0"/>
          </a:p>
        </p:txBody>
      </p:sp>
      <p:pic>
        <p:nvPicPr>
          <p:cNvPr id="5122" name="Picture 2" descr="C:\Users\Paul\Dropbox\ECON 5e\Art From Fernando_For Digital\Ch03\Figure_3_5\png\Figure_3.5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019" y="1600200"/>
            <a:ext cx="5881581" cy="43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aul\Dropbox\ECON 5e\Art From Fernando_For Digital\Ch03\Figure_3_5\png\Figure_3.5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019" y="1600200"/>
            <a:ext cx="5881581" cy="43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aul\Dropbox\ECON 5e\Art From Fernando_For Digital\Ch03\Figure_3_5\png\Figure_3.5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019" y="1600200"/>
            <a:ext cx="5881581" cy="43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Paul\Dropbox\ECON 5e\Art From Fernando_For Digital\Ch03\Figure_3_5\png\Figure_3.5_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019" y="1600200"/>
            <a:ext cx="5881581" cy="43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21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Shifts of the supply curve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048000" cy="5638800"/>
          </a:xfrm>
        </p:spPr>
        <p:txBody>
          <a:bodyPr/>
          <a:lstStyle/>
          <a:p>
            <a:r>
              <a:rPr lang="en-US" dirty="0"/>
              <a:t>As the supply curve shifts, the quantity supplied will change, </a:t>
            </a:r>
            <a:r>
              <a:rPr lang="en-US" i="1" dirty="0"/>
              <a:t>even if the price doesn’t change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quantity supplied changes at every possible price.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181600" y="6172200"/>
            <a:ext cx="2667000" cy="449263"/>
          </a:xfrm>
        </p:spPr>
        <p:txBody>
          <a:bodyPr/>
          <a:lstStyle/>
          <a:p>
            <a:r>
              <a:rPr lang="en-US" dirty="0" smtClean="0"/>
              <a:t>Shifting the supply curve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48100" y="6172200"/>
            <a:ext cx="1352550" cy="381000"/>
          </a:xfrm>
        </p:spPr>
        <p:txBody>
          <a:bodyPr/>
          <a:lstStyle/>
          <a:p>
            <a:r>
              <a:rPr lang="en-US" dirty="0" smtClean="0"/>
              <a:t>Figure 3.5</a:t>
            </a:r>
            <a:endParaRPr lang="en-US" dirty="0"/>
          </a:p>
        </p:txBody>
      </p:sp>
      <p:pic>
        <p:nvPicPr>
          <p:cNvPr id="5122" name="Picture 2" descr="C:\Users\Paul\Dropbox\ECON 5e\Art From Fernando_For Digital\Ch03\Figure_3_5\png\Figure_3.5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019" y="1600200"/>
            <a:ext cx="5881581" cy="43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aul\Dropbox\ECON 5e\Art From Fernando_For Digital\Ch03\Figure_3_5\png\Figure_3.5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019" y="1600200"/>
            <a:ext cx="5881581" cy="43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aul\Dropbox\ECON 5e\Art From Fernando_For Digital\Ch03\Figure_3_5\png\Figure_3.5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019" y="1600200"/>
            <a:ext cx="5881581" cy="43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Paul\Dropbox\ECON 5e\Art From Fernando_For Digital\Ch03\Figure_3_5\png\Figure_3.5_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019" y="1600200"/>
            <a:ext cx="5881581" cy="430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657600" y="3352800"/>
            <a:ext cx="5029200" cy="2807731"/>
            <a:chOff x="3581400" y="2863334"/>
            <a:chExt cx="4191000" cy="2199947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4038600" y="3048000"/>
              <a:ext cx="3657600" cy="0"/>
            </a:xfrm>
            <a:prstGeom prst="line">
              <a:avLst/>
            </a:prstGeom>
            <a:noFill/>
            <a:ln w="19050" cap="flat" cmpd="sng" algn="ctr">
              <a:solidFill>
                <a:srgbClr val="0066B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5791200" y="3048000"/>
              <a:ext cx="0" cy="1458486"/>
            </a:xfrm>
            <a:prstGeom prst="line">
              <a:avLst/>
            </a:prstGeom>
            <a:noFill/>
            <a:ln w="19050" cap="flat" cmpd="sng" algn="ctr">
              <a:solidFill>
                <a:srgbClr val="0066B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4648200" y="3048000"/>
              <a:ext cx="0" cy="1458486"/>
            </a:xfrm>
            <a:prstGeom prst="line">
              <a:avLst/>
            </a:prstGeom>
            <a:noFill/>
            <a:ln w="19050" cap="flat" cmpd="sng" algn="ctr">
              <a:solidFill>
                <a:srgbClr val="0066B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6934200" y="3048000"/>
              <a:ext cx="0" cy="1458486"/>
            </a:xfrm>
            <a:prstGeom prst="line">
              <a:avLst/>
            </a:prstGeom>
            <a:noFill/>
            <a:ln w="19050" cap="flat" cmpd="sng" algn="ctr">
              <a:solidFill>
                <a:srgbClr val="0066B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3581400" y="2863334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P</a:t>
              </a:r>
              <a:r>
                <a:rPr lang="en-US" i="1" baseline="-25000" dirty="0" smtClean="0"/>
                <a:t>1</a:t>
              </a:r>
              <a:endParaRPr lang="en-US" i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19600" y="4773898"/>
              <a:ext cx="3352800" cy="289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 Q</a:t>
              </a:r>
              <a:r>
                <a:rPr lang="en-US" i="1" baseline="-25000" dirty="0" smtClean="0"/>
                <a:t>2	</a:t>
              </a:r>
              <a:r>
                <a:rPr lang="en-US" i="1" dirty="0" smtClean="0"/>
                <a:t>        Q</a:t>
              </a:r>
              <a:r>
                <a:rPr lang="en-US" i="1" baseline="-25000" dirty="0" smtClean="0"/>
                <a:t>1	</a:t>
              </a:r>
              <a:r>
                <a:rPr lang="en-US" i="1" dirty="0" smtClean="0"/>
                <a:t>                Q</a:t>
              </a:r>
              <a:r>
                <a:rPr lang="en-US" i="1" baseline="-25000" dirty="0" smtClean="0"/>
                <a:t>3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6823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that shift market supply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 marL="0" lvl="1"/>
            <a:r>
              <a:rPr lang="en-US" sz="2200" b="1" i="0" dirty="0" smtClean="0"/>
              <a:t>Prices </a:t>
            </a:r>
            <a:r>
              <a:rPr lang="en-US" sz="2200" b="1" i="0" dirty="0"/>
              <a:t>of inputs</a:t>
            </a:r>
          </a:p>
          <a:p>
            <a:pPr marL="0" lvl="1"/>
            <a:endParaRPr lang="en-US" sz="2200" b="1" i="0" dirty="0"/>
          </a:p>
          <a:p>
            <a:pPr marL="0" lvl="1"/>
            <a:r>
              <a:rPr lang="en-US" sz="2200" b="1" i="0" dirty="0"/>
              <a:t>Technological change</a:t>
            </a:r>
          </a:p>
          <a:p>
            <a:pPr marL="0" lvl="1"/>
            <a:endParaRPr lang="en-US" sz="2200" b="1" i="0" dirty="0"/>
          </a:p>
          <a:p>
            <a:pPr marL="0" lvl="1"/>
            <a:r>
              <a:rPr lang="en-US" sz="2200" b="1" i="0" dirty="0"/>
              <a:t>Prices of substitutes in production</a:t>
            </a:r>
          </a:p>
          <a:p>
            <a:pPr marL="0" lvl="1"/>
            <a:endParaRPr lang="en-US" sz="2200" b="1" i="0" dirty="0"/>
          </a:p>
          <a:p>
            <a:pPr marL="0" lvl="1"/>
            <a:r>
              <a:rPr lang="en-US" sz="2200" b="1" i="0" dirty="0"/>
              <a:t>Number of firms in the market</a:t>
            </a:r>
            <a:br>
              <a:rPr lang="en-US" sz="2200" b="1" i="0" dirty="0"/>
            </a:br>
            <a:endParaRPr lang="en-US" sz="2200" b="1" i="0" dirty="0"/>
          </a:p>
          <a:p>
            <a:pPr marL="0" lvl="1"/>
            <a:r>
              <a:rPr lang="en-US" sz="2200" b="1" i="0" dirty="0"/>
              <a:t>Expected future </a:t>
            </a:r>
            <a:r>
              <a:rPr lang="en-US" sz="2200" b="1" i="0" dirty="0" smtClean="0"/>
              <a:t>prices</a:t>
            </a:r>
          </a:p>
          <a:p>
            <a:pPr marL="0" lvl="1"/>
            <a:endParaRPr lang="en-US" sz="2200" b="1" i="0" dirty="0"/>
          </a:p>
          <a:p>
            <a:pPr marL="0" lvl="1"/>
            <a:r>
              <a:rPr lang="en-US" sz="2200" dirty="0" smtClean="0"/>
              <a:t>We will discuss how each of these affects supply.</a:t>
            </a:r>
            <a:r>
              <a:rPr lang="en-US" sz="2200" b="1" i="0" dirty="0"/>
              <a:t/>
            </a:r>
            <a:br>
              <a:rPr lang="en-US" sz="2200" b="1" i="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1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prices of inputs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52399" y="838200"/>
            <a:ext cx="5993921" cy="56388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2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/>
            <a:r>
              <a:rPr lang="en-US" sz="2200" b="1" i="0" kern="0" smtClean="0"/>
              <a:t>Inputs</a:t>
            </a:r>
            <a:r>
              <a:rPr lang="en-US" sz="2200" i="0" kern="0" smtClean="0"/>
              <a:t> are things used in the production of a good or service.</a:t>
            </a:r>
          </a:p>
          <a:p>
            <a:pPr marL="0" lvl="1"/>
            <a:endParaRPr lang="en-US" sz="2200" kern="0" smtClean="0"/>
          </a:p>
          <a:p>
            <a:pPr marL="0" lvl="1"/>
            <a:r>
              <a:rPr lang="en-US" sz="2200" kern="0" smtClean="0"/>
              <a:t>Examples of inputs for smartphones:</a:t>
            </a:r>
          </a:p>
          <a:p>
            <a:pPr marL="0" lvl="1"/>
            <a:r>
              <a:rPr lang="en-US" sz="2200" kern="0" smtClean="0"/>
              <a:t>		Computer processor</a:t>
            </a:r>
          </a:p>
          <a:p>
            <a:pPr marL="0" lvl="1"/>
            <a:r>
              <a:rPr lang="en-US" sz="2200" kern="0" smtClean="0"/>
              <a:t>		Plastic housing</a:t>
            </a:r>
          </a:p>
          <a:p>
            <a:pPr marL="0" lvl="1"/>
            <a:r>
              <a:rPr lang="en-US" sz="2200" kern="0" smtClean="0"/>
              <a:t>		Labor</a:t>
            </a:r>
          </a:p>
          <a:p>
            <a:pPr marL="0" lvl="1"/>
            <a:endParaRPr lang="en-US" sz="2200" kern="0" smtClean="0"/>
          </a:p>
          <a:p>
            <a:pPr marL="0" lvl="1"/>
            <a:r>
              <a:rPr lang="en-US" sz="2200" i="0" kern="0" smtClean="0"/>
              <a:t>An </a:t>
            </a:r>
            <a:r>
              <a:rPr lang="en-US" sz="2200" b="1" i="0" kern="0" smtClean="0"/>
              <a:t>increase in the price of an input </a:t>
            </a:r>
            <a:r>
              <a:rPr lang="en-US" sz="2200" i="0" kern="0" smtClean="0"/>
              <a:t>decreases the profitability of selling the good, causing a </a:t>
            </a:r>
            <a:r>
              <a:rPr lang="en-US" sz="2200" b="1" i="0" kern="0" smtClean="0"/>
              <a:t>decrease in supply</a:t>
            </a:r>
            <a:r>
              <a:rPr lang="en-US" sz="2200" i="0" kern="0" smtClean="0"/>
              <a:t>.</a:t>
            </a:r>
          </a:p>
          <a:p>
            <a:pPr marL="0" lvl="1"/>
            <a:endParaRPr lang="en-US" sz="2200" i="0" kern="0" smtClean="0"/>
          </a:p>
          <a:p>
            <a:pPr marL="0" lvl="1"/>
            <a:r>
              <a:rPr lang="en-US" sz="2200" i="0" kern="0" smtClean="0"/>
              <a:t>A </a:t>
            </a:r>
            <a:r>
              <a:rPr lang="en-US" sz="2200" b="1" i="0" kern="0" smtClean="0"/>
              <a:t>decrease in the price of an input </a:t>
            </a:r>
            <a:r>
              <a:rPr lang="en-US" sz="2200" i="0" kern="0" smtClean="0"/>
              <a:t>increases the profitability of selling the good, causing an </a:t>
            </a:r>
            <a:r>
              <a:rPr lang="en-US" sz="2200" b="1" i="0" kern="0" smtClean="0"/>
              <a:t>increase in supply</a:t>
            </a:r>
            <a:r>
              <a:rPr lang="en-US" sz="2200" i="0" kern="0" smtClean="0"/>
              <a:t>.</a:t>
            </a:r>
            <a:endParaRPr lang="en-US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6146321" y="2886075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Effect of an increase in the price of input goods</a:t>
            </a:r>
            <a:endParaRPr lang="en-US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200955" y="5410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Effect of </a:t>
            </a:r>
            <a:r>
              <a:rPr lang="en-US" sz="1400" i="1" dirty="0" smtClean="0"/>
              <a:t>a decrease in </a:t>
            </a:r>
            <a:r>
              <a:rPr lang="en-US" sz="1400" i="1" dirty="0"/>
              <a:t>the price of input goods</a:t>
            </a:r>
          </a:p>
        </p:txBody>
      </p:sp>
      <p:pic>
        <p:nvPicPr>
          <p:cNvPr id="7" name="Picture 13" descr="Table03-2_PPT_2"/>
          <p:cNvPicPr>
            <a:picLocks noChangeAspect="1" noChangeArrowheads="1"/>
          </p:cNvPicPr>
          <p:nvPr/>
        </p:nvPicPr>
        <p:blipFill rotWithShape="1">
          <a:blip r:embed="rId2" cstate="print"/>
          <a:srcRect l="30289" r="39421"/>
          <a:stretch/>
        </p:blipFill>
        <p:spPr bwMode="auto">
          <a:xfrm>
            <a:off x="6196642" y="1430907"/>
            <a:ext cx="2152291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Table03-2_PPT_3"/>
          <p:cNvPicPr>
            <a:picLocks noChangeAspect="1" noChangeArrowheads="1"/>
          </p:cNvPicPr>
          <p:nvPr/>
        </p:nvPicPr>
        <p:blipFill rotWithShape="1">
          <a:blip r:embed="rId3" cstate="print"/>
          <a:srcRect l="31304" r="39317"/>
          <a:stretch/>
        </p:blipFill>
        <p:spPr bwMode="auto">
          <a:xfrm>
            <a:off x="6146321" y="4080294"/>
            <a:ext cx="208759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077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Technological change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399" y="838200"/>
            <a:ext cx="6048556" cy="5638800"/>
          </a:xfrm>
        </p:spPr>
        <p:txBody>
          <a:bodyPr/>
          <a:lstStyle/>
          <a:p>
            <a:pPr marL="0" lvl="1"/>
            <a:r>
              <a:rPr lang="en-US" sz="2200" i="0" dirty="0"/>
              <a:t>A firm may experience a positive or negative change in its ability to </a:t>
            </a:r>
            <a:r>
              <a:rPr lang="en-US" sz="2200" i="0" dirty="0" smtClean="0"/>
              <a:t>produce a given level of  </a:t>
            </a:r>
            <a:r>
              <a:rPr lang="en-US" sz="2200" i="0" dirty="0"/>
              <a:t>output </a:t>
            </a:r>
            <a:r>
              <a:rPr lang="en-US" sz="2200" i="0" dirty="0" smtClean="0"/>
              <a:t>with a given quantity of </a:t>
            </a:r>
            <a:r>
              <a:rPr lang="en-US" sz="2200" i="0" dirty="0"/>
              <a:t>inputs</a:t>
            </a:r>
            <a:r>
              <a:rPr lang="en-US" sz="2200" i="0" dirty="0" smtClean="0"/>
              <a:t>. This is a </a:t>
            </a:r>
            <a:r>
              <a:rPr lang="en-US" sz="2200" b="1" i="0" dirty="0" smtClean="0"/>
              <a:t>technological change</a:t>
            </a:r>
            <a:r>
              <a:rPr lang="en-US" sz="2200" i="0" dirty="0" smtClean="0"/>
              <a:t>.</a:t>
            </a:r>
          </a:p>
          <a:p>
            <a:pPr marL="0" lvl="1"/>
            <a:endParaRPr lang="en-US" sz="2200" i="0" dirty="0"/>
          </a:p>
          <a:p>
            <a:pPr marL="0" lvl="1"/>
            <a:r>
              <a:rPr lang="en-US" sz="2200" i="0" dirty="0"/>
              <a:t>Changes raise or lower firms’ costs, hence their supply of the good.</a:t>
            </a:r>
            <a:endParaRPr lang="en-US" sz="2200" b="1" i="0" dirty="0"/>
          </a:p>
          <a:p>
            <a:pPr marL="0" lvl="1"/>
            <a:endParaRPr lang="en-US" sz="2200" dirty="0"/>
          </a:p>
          <a:p>
            <a:pPr marL="0" lvl="1"/>
            <a:r>
              <a:rPr lang="en-US" sz="2200" dirty="0"/>
              <a:t>Examples:</a:t>
            </a:r>
          </a:p>
          <a:p>
            <a:pPr marL="0" lvl="2" indent="0">
              <a:spcBef>
                <a:spcPts val="600"/>
              </a:spcBef>
            </a:pPr>
            <a:r>
              <a:rPr lang="en-US" sz="2200" dirty="0"/>
              <a:t>A new, more productive variety of </a:t>
            </a:r>
            <a:r>
              <a:rPr lang="en-US" sz="2200" dirty="0" smtClean="0"/>
              <a:t>wheat would </a:t>
            </a:r>
            <a:r>
              <a:rPr lang="en-US" sz="2200" dirty="0"/>
              <a:t>increase the supply of wheat.</a:t>
            </a:r>
          </a:p>
          <a:p>
            <a:pPr marL="0" lvl="2" indent="0">
              <a:spcBef>
                <a:spcPts val="600"/>
              </a:spcBef>
            </a:pPr>
            <a:r>
              <a:rPr lang="en-US" sz="2200" dirty="0"/>
              <a:t>Governmental restrictions on land use for agriculture might decrease the supply of wheat.</a:t>
            </a:r>
          </a:p>
          <a:p>
            <a:pPr marL="0" lvl="1"/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6146321" y="2886075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Effect of a positive change in technology </a:t>
            </a:r>
            <a:endParaRPr lang="en-US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200955" y="5410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Effect of a </a:t>
            </a:r>
            <a:r>
              <a:rPr lang="en-US" sz="1400" i="1" dirty="0" smtClean="0"/>
              <a:t>negative </a:t>
            </a:r>
            <a:r>
              <a:rPr lang="en-US" sz="1400" i="1" dirty="0"/>
              <a:t>change in technology </a:t>
            </a:r>
          </a:p>
        </p:txBody>
      </p:sp>
      <p:pic>
        <p:nvPicPr>
          <p:cNvPr id="7" name="Picture 13" descr="Table03-2_PPT_2"/>
          <p:cNvPicPr>
            <a:picLocks noChangeAspect="1" noChangeArrowheads="1"/>
          </p:cNvPicPr>
          <p:nvPr/>
        </p:nvPicPr>
        <p:blipFill rotWithShape="1">
          <a:blip r:embed="rId2" cstate="print"/>
          <a:srcRect l="30289" r="39421"/>
          <a:stretch/>
        </p:blipFill>
        <p:spPr bwMode="auto">
          <a:xfrm>
            <a:off x="6146320" y="4038600"/>
            <a:ext cx="2152291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Table03-2_PPT_3"/>
          <p:cNvPicPr>
            <a:picLocks noChangeAspect="1" noChangeArrowheads="1"/>
          </p:cNvPicPr>
          <p:nvPr/>
        </p:nvPicPr>
        <p:blipFill rotWithShape="1">
          <a:blip r:embed="rId3" cstate="print"/>
          <a:srcRect l="31304" r="39317"/>
          <a:stretch/>
        </p:blipFill>
        <p:spPr bwMode="auto">
          <a:xfrm>
            <a:off x="6242649" y="1524000"/>
            <a:ext cx="208759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02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Prices of substitutes, and number of firms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399" y="838200"/>
            <a:ext cx="6048556" cy="5638800"/>
          </a:xfrm>
        </p:spPr>
        <p:txBody>
          <a:bodyPr/>
          <a:lstStyle/>
          <a:p>
            <a:pPr marL="0" lvl="1"/>
            <a:r>
              <a:rPr lang="en-US" sz="2200" i="0" dirty="0"/>
              <a:t>Many firms can produce and sell more than one product.</a:t>
            </a:r>
          </a:p>
          <a:p>
            <a:pPr marL="0" lvl="1"/>
            <a:endParaRPr lang="en-US" sz="2200" i="0" dirty="0"/>
          </a:p>
          <a:p>
            <a:pPr marL="0" lvl="1"/>
            <a:r>
              <a:rPr lang="en-US" sz="2200" dirty="0"/>
              <a:t>Example:</a:t>
            </a:r>
          </a:p>
          <a:p>
            <a:pPr marL="0" lvl="1"/>
            <a:r>
              <a:rPr lang="en-US" sz="2200" dirty="0"/>
              <a:t>An Illinois farmer can plant corn or soybeans. If the price of soybeans rises, he will plant (supply) less corn</a:t>
            </a:r>
            <a:r>
              <a:rPr lang="en-US" sz="2200" dirty="0" smtClean="0"/>
              <a:t>.</a:t>
            </a:r>
          </a:p>
          <a:p>
            <a:pPr marL="0" lvl="1"/>
            <a:endParaRPr lang="en-US" sz="2200" i="0" dirty="0"/>
          </a:p>
          <a:p>
            <a:pPr marL="0" lvl="1"/>
            <a:endParaRPr lang="en-US" sz="2200" i="0" dirty="0" smtClean="0"/>
          </a:p>
          <a:p>
            <a:pPr marL="0" lvl="1"/>
            <a:r>
              <a:rPr lang="en-US" sz="2200" i="0" dirty="0" smtClean="0"/>
              <a:t>More </a:t>
            </a:r>
            <a:r>
              <a:rPr lang="en-US" sz="2200" i="0" dirty="0"/>
              <a:t>firms in the market will result in more product available at a given price (greater supply).</a:t>
            </a:r>
          </a:p>
          <a:p>
            <a:pPr marL="0" lvl="1"/>
            <a:endParaRPr lang="en-US" sz="2200" b="1" i="0" dirty="0"/>
          </a:p>
          <a:p>
            <a:pPr marL="0" lvl="1"/>
            <a:r>
              <a:rPr lang="en-US" sz="2200" i="0" dirty="0"/>
              <a:t>Fewer firms → supply decreases</a:t>
            </a:r>
            <a:r>
              <a:rPr lang="en-US" sz="2200" i="0" dirty="0" smtClean="0"/>
              <a:t>.</a:t>
            </a:r>
            <a:endParaRPr lang="en-US" sz="2200" i="0" dirty="0"/>
          </a:p>
        </p:txBody>
      </p:sp>
      <p:sp>
        <p:nvSpPr>
          <p:cNvPr id="5" name="TextBox 4"/>
          <p:cNvSpPr txBox="1"/>
          <p:nvPr/>
        </p:nvSpPr>
        <p:spPr>
          <a:xfrm>
            <a:off x="6146321" y="2886075"/>
            <a:ext cx="243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Effect on the supply of corn, of an increase in the price of soybeans</a:t>
            </a:r>
            <a:endParaRPr lang="en-US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200955" y="592324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Effect of </a:t>
            </a:r>
            <a:r>
              <a:rPr lang="en-US" sz="1400" i="1" dirty="0" smtClean="0"/>
              <a:t>a increase in the number of firms</a:t>
            </a:r>
            <a:endParaRPr lang="en-US" sz="1400" i="1" dirty="0"/>
          </a:p>
        </p:txBody>
      </p:sp>
      <p:pic>
        <p:nvPicPr>
          <p:cNvPr id="7" name="Picture 6" descr="Table03-2_PPT_2"/>
          <p:cNvPicPr>
            <a:picLocks noChangeAspect="1" noChangeArrowheads="1"/>
          </p:cNvPicPr>
          <p:nvPr/>
        </p:nvPicPr>
        <p:blipFill rotWithShape="1">
          <a:blip r:embed="rId2" cstate="print"/>
          <a:srcRect l="30289" r="39421"/>
          <a:stretch/>
        </p:blipFill>
        <p:spPr bwMode="auto">
          <a:xfrm>
            <a:off x="6196642" y="1430907"/>
            <a:ext cx="2152291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able03-2_PPT_3"/>
          <p:cNvPicPr>
            <a:picLocks noChangeAspect="1" noChangeArrowheads="1"/>
          </p:cNvPicPr>
          <p:nvPr/>
        </p:nvPicPr>
        <p:blipFill rotWithShape="1">
          <a:blip r:embed="rId3" cstate="print"/>
          <a:srcRect l="31304" r="39317"/>
          <a:stretch/>
        </p:blipFill>
        <p:spPr bwMode="auto">
          <a:xfrm>
            <a:off x="6219340" y="4484965"/>
            <a:ext cx="208759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001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expected future prices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52399" y="838200"/>
            <a:ext cx="5410201" cy="56388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2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/>
            <a:r>
              <a:rPr lang="en-US" sz="2200" i="0" kern="0" smtClean="0"/>
              <a:t>If a firm anticipates the price of its product will be higher in the future, it might decrease its supply today in order to increase it in the future.</a:t>
            </a:r>
          </a:p>
          <a:p>
            <a:pPr marL="0" lvl="1"/>
            <a:r>
              <a:rPr lang="en-US" sz="2200" kern="0" smtClean="0"/>
              <a:t/>
            </a:r>
            <a:br>
              <a:rPr lang="en-US" sz="2200" kern="0" smtClean="0"/>
            </a:br>
            <a:r>
              <a:rPr lang="en-US" sz="2200" i="0" kern="0" smtClean="0"/>
              <a:t>What types of products could be “stored” like this?</a:t>
            </a:r>
          </a:p>
          <a:p>
            <a:pPr marL="0" lvl="1"/>
            <a:r>
              <a:rPr lang="en-US" sz="2200" kern="0" smtClean="0"/>
              <a:t>	Perishable products, or	</a:t>
            </a:r>
          </a:p>
          <a:p>
            <a:pPr marL="0" lvl="1"/>
            <a:r>
              <a:rPr lang="en-US" sz="2200" kern="0" smtClean="0"/>
              <a:t>	Non-perishable products</a:t>
            </a:r>
          </a:p>
          <a:p>
            <a:pPr marL="0" lvl="1"/>
            <a:endParaRPr lang="en-US" sz="2200" kern="0" smtClean="0"/>
          </a:p>
          <a:p>
            <a:pPr marL="0" lvl="1"/>
            <a:endParaRPr lang="en-US" sz="2200" kern="0" smtClean="0"/>
          </a:p>
          <a:p>
            <a:pPr marL="285750" lvl="1">
              <a:buFont typeface="Arial" pitchFamily="34" charset="0"/>
              <a:buChar char="•"/>
            </a:pPr>
            <a:endParaRPr lang="en-US" sz="2200" kern="0" smtClean="0"/>
          </a:p>
          <a:p>
            <a:pPr marL="285750" lvl="1">
              <a:buFont typeface="Arial" pitchFamily="34" charset="0"/>
              <a:buChar char="•"/>
            </a:pPr>
            <a:endParaRPr lang="en-US" sz="2200" b="1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6146321" y="2886075"/>
            <a:ext cx="243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Effect of an increase in future expected price of a good</a:t>
            </a:r>
            <a:endParaRPr lang="en-US" sz="1400" i="1" dirty="0"/>
          </a:p>
        </p:txBody>
      </p:sp>
      <p:pic>
        <p:nvPicPr>
          <p:cNvPr id="6" name="Picture 13" descr="Table03-2_PPT_2"/>
          <p:cNvPicPr>
            <a:picLocks noChangeAspect="1" noChangeArrowheads="1"/>
          </p:cNvPicPr>
          <p:nvPr/>
        </p:nvPicPr>
        <p:blipFill rotWithShape="1">
          <a:blip r:embed="rId2" cstate="print"/>
          <a:srcRect l="30289" r="39421"/>
          <a:stretch/>
        </p:blipFill>
        <p:spPr bwMode="auto">
          <a:xfrm>
            <a:off x="6196642" y="1430907"/>
            <a:ext cx="2152291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990600" y="3733800"/>
            <a:ext cx="3429000" cy="381630"/>
          </a:xfrm>
          <a:prstGeom prst="roundRect">
            <a:avLst/>
          </a:prstGeom>
          <a:ln w="254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27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9100" y="-29029"/>
            <a:ext cx="7454900" cy="640080"/>
          </a:xfrm>
        </p:spPr>
        <p:txBody>
          <a:bodyPr/>
          <a:lstStyle/>
          <a:p>
            <a:r>
              <a:rPr lang="en-US" dirty="0" smtClean="0"/>
              <a:t>Release timing of </a:t>
            </a:r>
            <a:r>
              <a:rPr lang="en-US" i="1" dirty="0" smtClean="0"/>
              <a:t>Collateral Damage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Schwartzenegger</a:t>
            </a:r>
            <a:r>
              <a:rPr lang="en-US" dirty="0"/>
              <a:t> film </a:t>
            </a:r>
            <a:r>
              <a:rPr lang="en-US" i="1" dirty="0"/>
              <a:t>Collateral Damage </a:t>
            </a:r>
            <a:r>
              <a:rPr lang="en-US" dirty="0"/>
              <a:t>was originally scheduled to be released on October 5, 2001.</a:t>
            </a:r>
          </a:p>
          <a:p>
            <a:endParaRPr lang="en-US" i="1" dirty="0"/>
          </a:p>
          <a:p>
            <a:r>
              <a:rPr lang="en-US" dirty="0"/>
              <a:t>The film contained plot elements about terrorist attacks.</a:t>
            </a:r>
          </a:p>
          <a:p>
            <a:endParaRPr lang="en-US" i="1" dirty="0"/>
          </a:p>
          <a:p>
            <a:r>
              <a:rPr lang="en-US" dirty="0"/>
              <a:t>The production company (Warner Bros.) decided the movie would have higher demand (higher expected future prices) if it did not show immediately after 9/11, so it was delayed until February 2002. </a:t>
            </a:r>
          </a:p>
        </p:txBody>
      </p:sp>
    </p:spTree>
    <p:extLst>
      <p:ext uri="{BB962C8B-B14F-4D97-AF65-F5344CB8AC3E}">
        <p14:creationId xmlns:p14="http://schemas.microsoft.com/office/powerpoint/2010/main" val="233708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supply vs. change in quantity supplied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048000" cy="5638800"/>
          </a:xfrm>
        </p:spPr>
        <p:txBody>
          <a:bodyPr/>
          <a:lstStyle/>
          <a:p>
            <a:r>
              <a:rPr lang="en-US" dirty="0"/>
              <a:t>A change in the price of the product being examined causes a movement along the supply curve.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is a </a:t>
            </a:r>
            <a:r>
              <a:rPr lang="en-US" i="1" dirty="0"/>
              <a:t>change in quantity supplied.</a:t>
            </a:r>
            <a:endParaRPr lang="en-US" dirty="0"/>
          </a:p>
          <a:p>
            <a:endParaRPr lang="en-US" i="1" dirty="0"/>
          </a:p>
          <a:p>
            <a:r>
              <a:rPr lang="en-US" dirty="0"/>
              <a:t>Any other change affecting supply causes the entire supply curve to shift.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is a </a:t>
            </a:r>
            <a:r>
              <a:rPr lang="en-US" i="1" dirty="0"/>
              <a:t>change in supply.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290763" cy="449263"/>
          </a:xfrm>
        </p:spPr>
        <p:txBody>
          <a:bodyPr/>
          <a:lstStyle/>
          <a:p>
            <a:r>
              <a:rPr lang="en-US" dirty="0" smtClean="0"/>
              <a:t>A change in </a:t>
            </a:r>
            <a:r>
              <a:rPr lang="en-US" dirty="0"/>
              <a:t>s</a:t>
            </a:r>
            <a:r>
              <a:rPr lang="en-US" dirty="0" smtClean="0"/>
              <a:t>upply versus a change in quantity supplied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562600"/>
            <a:ext cx="1352550" cy="381000"/>
          </a:xfrm>
        </p:spPr>
        <p:txBody>
          <a:bodyPr/>
          <a:lstStyle/>
          <a:p>
            <a:r>
              <a:rPr lang="en-US" dirty="0" smtClean="0"/>
              <a:t>Figure 3.6</a:t>
            </a:r>
            <a:endParaRPr lang="en-US" dirty="0"/>
          </a:p>
        </p:txBody>
      </p:sp>
      <p:pic>
        <p:nvPicPr>
          <p:cNvPr id="6146" name="Picture 2" descr="C:\Users\Paul\Dropbox\ECON 5e\Art From Fernando_For Digital\Ch03\Figure_3_6\png\Figure_3.6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940" y="1244263"/>
            <a:ext cx="5581860" cy="370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aul\Dropbox\ECON 5e\Art From Fernando_For Digital\Ch03\Figure_3_6\png\Figure_3.6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940" y="1244263"/>
            <a:ext cx="5581860" cy="370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Paul\Dropbox\ECON 5e\Art From Fernando_For Digital\Ch03\Figure_3_6\png\Figure_3.6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940" y="1244263"/>
            <a:ext cx="5581860" cy="370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Paul\Dropbox\ECON 5e\Art From Fernando_For Digital\Ch03\Figure_3_6\png\Figure_3.6_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940" y="1244263"/>
            <a:ext cx="5581860" cy="370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Paul\Dropbox\ECON 5e\Art From Fernando_For Digital\Ch03\Figure_3_6\png\Figure_3.6_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940" y="1244263"/>
            <a:ext cx="5581860" cy="370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Paul\Dropbox\ECON 5e\Art From Fernando_For Digital\Ch03\Figure_3_6\png\Figure_3.6_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940" y="1244263"/>
            <a:ext cx="5581860" cy="370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Paul\Dropbox\ECON 5e\Art From Fernando_For Digital\Ch03\Figure_3_6\png\Figure_3.6_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940" y="1244263"/>
            <a:ext cx="5581860" cy="370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Paul\Dropbox\ECON 5e\Art From Fernando_For Digital\Ch03\Figure_3_6\png\Figure_3.6_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940" y="1244263"/>
            <a:ext cx="5581860" cy="370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Paul\Dropbox\ECON 5e\Art From Fernando_For Digital\Ch03\Figure_3_6\png\Figure_3.6_9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940" y="1244263"/>
            <a:ext cx="5581860" cy="370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78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determines the price of a smartphone?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 marL="0" lvl="1"/>
            <a:r>
              <a:rPr lang="en-US" sz="2200" b="1" i="0" dirty="0"/>
              <a:t>Demand </a:t>
            </a:r>
            <a:r>
              <a:rPr lang="en-US" sz="2200" i="0" dirty="0"/>
              <a:t>for </a:t>
            </a:r>
            <a:r>
              <a:rPr lang="en-US" sz="2200" i="0" dirty="0" smtClean="0"/>
              <a:t>smartphones</a:t>
            </a:r>
            <a:endParaRPr lang="en-US" sz="2200" i="0" dirty="0"/>
          </a:p>
          <a:p>
            <a:pPr marL="285750" lvl="1">
              <a:buFont typeface="Arial" pitchFamily="34" charset="0"/>
              <a:buChar char="•"/>
            </a:pPr>
            <a:r>
              <a:rPr lang="en-US" sz="2200" dirty="0"/>
              <a:t>How many </a:t>
            </a:r>
            <a:r>
              <a:rPr lang="en-US" sz="2200" dirty="0" smtClean="0"/>
              <a:t>smartphones do </a:t>
            </a:r>
            <a:r>
              <a:rPr lang="en-US" sz="2200" b="1" dirty="0"/>
              <a:t>consumers</a:t>
            </a:r>
            <a:r>
              <a:rPr lang="en-US" sz="2200" dirty="0"/>
              <a:t> want to buy?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en-US" sz="2200" dirty="0"/>
              <a:t>Affected by </a:t>
            </a:r>
            <a:r>
              <a:rPr lang="en-US" sz="2200" b="1" dirty="0"/>
              <a:t>price of the </a:t>
            </a:r>
            <a:r>
              <a:rPr lang="en-US" sz="2200" b="1" dirty="0" smtClean="0"/>
              <a:t>smartphones</a:t>
            </a:r>
            <a:endParaRPr lang="en-US" sz="2200" b="1" dirty="0"/>
          </a:p>
          <a:p>
            <a:pPr marL="742950" lvl="2" indent="-285750">
              <a:buFont typeface="Arial" pitchFamily="34" charset="0"/>
              <a:buChar char="•"/>
            </a:pPr>
            <a:r>
              <a:rPr lang="en-US" sz="2200" dirty="0"/>
              <a:t>Affected by </a:t>
            </a:r>
            <a:r>
              <a:rPr lang="en-US" sz="2200" b="1" dirty="0"/>
              <a:t>other factors</a:t>
            </a:r>
            <a:r>
              <a:rPr lang="en-US" sz="2200" dirty="0"/>
              <a:t>, including prices of other goods</a:t>
            </a:r>
            <a:br>
              <a:rPr lang="en-US" sz="2200" dirty="0"/>
            </a:br>
            <a:endParaRPr lang="en-US" sz="2200" dirty="0"/>
          </a:p>
          <a:p>
            <a:pPr marL="0" lvl="1"/>
            <a:r>
              <a:rPr lang="en-US" sz="2200" b="1" i="0" dirty="0"/>
              <a:t>Supply</a:t>
            </a:r>
            <a:r>
              <a:rPr lang="en-US" sz="2200" i="0" dirty="0"/>
              <a:t> of </a:t>
            </a:r>
            <a:r>
              <a:rPr lang="en-US" sz="2200" i="0" dirty="0" smtClean="0"/>
              <a:t>smartphones</a:t>
            </a:r>
            <a:endParaRPr lang="en-US" sz="2200" i="0" dirty="0"/>
          </a:p>
          <a:p>
            <a:pPr marL="285750" lvl="1">
              <a:buFont typeface="Arial" pitchFamily="34" charset="0"/>
              <a:buChar char="•"/>
            </a:pPr>
            <a:r>
              <a:rPr lang="en-US" sz="2200" dirty="0"/>
              <a:t>How many </a:t>
            </a:r>
            <a:r>
              <a:rPr lang="en-US" sz="2200" dirty="0" smtClean="0"/>
              <a:t>smartphones are </a:t>
            </a:r>
            <a:r>
              <a:rPr lang="en-US" sz="2200" b="1" dirty="0"/>
              <a:t>producers</a:t>
            </a:r>
            <a:r>
              <a:rPr lang="en-US" sz="2200" dirty="0"/>
              <a:t> willing to sell?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en-US" sz="2200" dirty="0"/>
              <a:t>Affected by </a:t>
            </a:r>
            <a:r>
              <a:rPr lang="en-US" sz="2200" b="1" dirty="0"/>
              <a:t>price of the </a:t>
            </a:r>
            <a:r>
              <a:rPr lang="en-US" sz="2200" b="1" dirty="0" smtClean="0"/>
              <a:t>smartphones</a:t>
            </a:r>
            <a:endParaRPr lang="en-US" sz="2200" b="1" dirty="0"/>
          </a:p>
          <a:p>
            <a:pPr marL="742950" lvl="2" indent="-285750">
              <a:buFont typeface="Arial" pitchFamily="34" charset="0"/>
              <a:buChar char="•"/>
            </a:pPr>
            <a:r>
              <a:rPr lang="en-US" sz="2200" dirty="0"/>
              <a:t>Affected by </a:t>
            </a:r>
            <a:r>
              <a:rPr lang="en-US" sz="2200" b="1" dirty="0"/>
              <a:t>other factors</a:t>
            </a:r>
            <a:r>
              <a:rPr lang="en-US" sz="2200" dirty="0"/>
              <a:t>, </a:t>
            </a:r>
            <a:r>
              <a:rPr lang="en-US" sz="2200" dirty="0" smtClean="0"/>
              <a:t>including </a:t>
            </a:r>
            <a:r>
              <a:rPr lang="en-US" sz="2200" dirty="0"/>
              <a:t>prices of other </a:t>
            </a:r>
            <a:r>
              <a:rPr lang="en-US" sz="2200" dirty="0" smtClean="0"/>
              <a:t>goods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1437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Equilibrium: Putting Demand and Supply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3.3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Use a graph to illustrate market equilibrium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14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equilibrium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886200" cy="5638800"/>
          </a:xfrm>
        </p:spPr>
        <p:txBody>
          <a:bodyPr/>
          <a:lstStyle/>
          <a:p>
            <a:r>
              <a:rPr lang="en-US" dirty="0"/>
              <a:t>At a price of </a:t>
            </a:r>
            <a:r>
              <a:rPr lang="en-US" dirty="0" smtClean="0"/>
              <a:t>$200,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consumers </a:t>
            </a:r>
            <a:r>
              <a:rPr lang="en-US" dirty="0"/>
              <a:t>want to buy </a:t>
            </a:r>
            <a:r>
              <a:rPr lang="en-US" dirty="0" smtClean="0"/>
              <a:t>10 </a:t>
            </a:r>
            <a:r>
              <a:rPr lang="en-US" dirty="0"/>
              <a:t>million </a:t>
            </a:r>
            <a:r>
              <a:rPr lang="en-US" dirty="0" smtClean="0"/>
              <a:t>smartphones, </a:t>
            </a:r>
            <a:r>
              <a:rPr lang="en-US" dirty="0"/>
              <a:t>and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producers </a:t>
            </a:r>
            <a:r>
              <a:rPr lang="en-US" dirty="0"/>
              <a:t>want to sell </a:t>
            </a:r>
            <a:r>
              <a:rPr lang="en-US" dirty="0" smtClean="0"/>
              <a:t>10 million smartphones.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This is a </a:t>
            </a:r>
            <a:r>
              <a:rPr lang="en-US" b="1" dirty="0" smtClean="0"/>
              <a:t>market equilibrium</a:t>
            </a:r>
            <a:r>
              <a:rPr lang="en-US" dirty="0" smtClean="0"/>
              <a:t>: a situation in which quantity demanded equals quantity supplied.</a:t>
            </a:r>
          </a:p>
          <a:p>
            <a:endParaRPr lang="en-US" dirty="0"/>
          </a:p>
          <a:p>
            <a:r>
              <a:rPr lang="en-US" dirty="0" smtClean="0"/>
              <a:t>A market equilibrium with many buyers and sellers is a </a:t>
            </a:r>
            <a:r>
              <a:rPr lang="en-US" b="1" dirty="0" smtClean="0"/>
              <a:t>competitive market equilibrium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290763" cy="449263"/>
          </a:xfrm>
        </p:spPr>
        <p:txBody>
          <a:bodyPr/>
          <a:lstStyle/>
          <a:p>
            <a:r>
              <a:rPr lang="en-US" dirty="0" smtClean="0"/>
              <a:t>Market equilibrium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562600"/>
            <a:ext cx="1352550" cy="381000"/>
          </a:xfrm>
        </p:spPr>
        <p:txBody>
          <a:bodyPr/>
          <a:lstStyle/>
          <a:p>
            <a:r>
              <a:rPr lang="en-US" dirty="0" smtClean="0"/>
              <a:t>Figure 3.7</a:t>
            </a:r>
            <a:endParaRPr lang="en-US" dirty="0"/>
          </a:p>
        </p:txBody>
      </p:sp>
      <p:pic>
        <p:nvPicPr>
          <p:cNvPr id="7170" name="Picture 2" descr="C:\Users\Paul\Dropbox\ECON 5e\Art From Fernando_For Digital\Ch03\Figure_3_7\png\Figure_3.7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39" y="1598613"/>
            <a:ext cx="5262861" cy="37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aul\Dropbox\ECON 5e\Art From Fernando_For Digital\Ch03\Figure_3_7\png\Figure_3.7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39" y="1598613"/>
            <a:ext cx="5262861" cy="37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Paul\Dropbox\ECON 5e\Art From Fernando_For Digital\Ch03\Figure_3_7\png\Figure_3.7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39" y="1598613"/>
            <a:ext cx="5262861" cy="37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Paul\Dropbox\ECON 5e\Art From Fernando_For Digital\Ch03\Figure_3_7\png\Figure_3.7_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39" y="1598613"/>
            <a:ext cx="5262861" cy="37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Paul\Dropbox\ECON 5e\Art From Fernando_For Digital\Ch03\Figure_3_7\png\Figure_3.7_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39" y="1598613"/>
            <a:ext cx="5262861" cy="37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47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equilibrium price and quantity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886200" cy="5638800"/>
          </a:xfrm>
        </p:spPr>
        <p:txBody>
          <a:bodyPr/>
          <a:lstStyle/>
          <a:p>
            <a:r>
              <a:rPr lang="en-US" dirty="0"/>
              <a:t>In this market: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i="1" dirty="0"/>
              <a:t>equilibrium price</a:t>
            </a:r>
            <a:r>
              <a:rPr lang="en-US" dirty="0"/>
              <a:t> of a smartphone is $200,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i="1" dirty="0"/>
              <a:t>equilibrium quantity</a:t>
            </a:r>
            <a:r>
              <a:rPr lang="en-US" dirty="0"/>
              <a:t> of a smartphone is 10 million smartphones per week.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Since buyers and sellers want to trade the same quantity at the price of $200, we do not expect the price to change.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290763" cy="449263"/>
          </a:xfrm>
        </p:spPr>
        <p:txBody>
          <a:bodyPr/>
          <a:lstStyle/>
          <a:p>
            <a:r>
              <a:rPr lang="en-US" dirty="0" smtClean="0"/>
              <a:t>Market equilibrium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562600"/>
            <a:ext cx="1352550" cy="381000"/>
          </a:xfrm>
        </p:spPr>
        <p:txBody>
          <a:bodyPr/>
          <a:lstStyle/>
          <a:p>
            <a:r>
              <a:rPr lang="en-US" dirty="0" smtClean="0"/>
              <a:t>Figure 3.7</a:t>
            </a:r>
            <a:endParaRPr lang="en-US" dirty="0"/>
          </a:p>
        </p:txBody>
      </p:sp>
      <p:pic>
        <p:nvPicPr>
          <p:cNvPr id="7170" name="Picture 2" descr="C:\Users\Paul\Dropbox\ECON 5e\Art From Fernando_For Digital\Ch03\Figure_3_7\png\Figure_3.7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39" y="1598613"/>
            <a:ext cx="5262861" cy="37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aul\Dropbox\ECON 5e\Art From Fernando_For Digital\Ch03\Figure_3_7\png\Figure_3.7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39" y="1598613"/>
            <a:ext cx="5262861" cy="37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Paul\Dropbox\ECON 5e\Art From Fernando_For Digital\Ch03\Figure_3_7\png\Figure_3.7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39" y="1598613"/>
            <a:ext cx="5262861" cy="37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Paul\Dropbox\ECON 5e\Art From Fernando_For Digital\Ch03\Figure_3_7\png\Figure_3.7_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39" y="1598613"/>
            <a:ext cx="5262861" cy="37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Paul\Dropbox\ECON 5e\Art From Fernando_For Digital\Ch03\Figure_3_7\png\Figure_3.7_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39" y="1598613"/>
            <a:ext cx="5262861" cy="37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Paul\Dropbox\ECON 5e\Art From Fernando_For Digital\Ch03\Figure_3_7\png\Figure_3.7_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39" y="1598613"/>
            <a:ext cx="5262861" cy="37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Paul\Dropbox\ECON 5e\Art From Fernando_For Digital\Ch03\Figure_3_7\png\Figure_3.7_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939" y="1598613"/>
            <a:ext cx="5262861" cy="373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24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surplus in the market for smartphones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4038600" cy="5867400"/>
          </a:xfrm>
        </p:spPr>
        <p:txBody>
          <a:bodyPr/>
          <a:lstStyle/>
          <a:p>
            <a:r>
              <a:rPr lang="en-US" dirty="0" smtClean="0"/>
              <a:t>At a price of $250,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consumers </a:t>
            </a:r>
            <a:r>
              <a:rPr lang="en-US" dirty="0"/>
              <a:t>want </a:t>
            </a:r>
            <a:r>
              <a:rPr lang="en-US" dirty="0" smtClean="0"/>
              <a:t>to</a:t>
            </a:r>
            <a:br>
              <a:rPr lang="en-US" dirty="0" smtClean="0"/>
            </a:br>
            <a:r>
              <a:rPr lang="en-US" dirty="0" smtClean="0"/>
              <a:t>buy 9 million</a:t>
            </a:r>
            <a:br>
              <a:rPr lang="en-US" dirty="0" smtClean="0"/>
            </a:br>
            <a:r>
              <a:rPr lang="en-US" dirty="0" smtClean="0"/>
              <a:t>smartphones, </a:t>
            </a:r>
            <a:r>
              <a:rPr lang="en-US" dirty="0"/>
              <a:t>while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producers </a:t>
            </a:r>
            <a:r>
              <a:rPr lang="en-US" dirty="0"/>
              <a:t>want </a:t>
            </a:r>
            <a:r>
              <a:rPr lang="en-US" dirty="0" smtClean="0"/>
              <a:t>to</a:t>
            </a:r>
            <a:br>
              <a:rPr lang="en-US" dirty="0" smtClean="0"/>
            </a:br>
            <a:r>
              <a:rPr lang="en-US" dirty="0" smtClean="0"/>
              <a:t>sell 11 </a:t>
            </a:r>
            <a:r>
              <a:rPr lang="en-US" dirty="0"/>
              <a:t>million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gives a </a:t>
            </a:r>
            <a:r>
              <a:rPr lang="en-US" b="1" dirty="0"/>
              <a:t>surplus</a:t>
            </a:r>
            <a:r>
              <a:rPr lang="en-US" dirty="0"/>
              <a:t> of 2 million </a:t>
            </a:r>
            <a:r>
              <a:rPr lang="en-US" dirty="0" smtClean="0"/>
              <a:t>smartphones: a situation in which quantity supplied is greater than quantity demanded.</a:t>
            </a:r>
            <a:endParaRPr lang="en-US" dirty="0"/>
          </a:p>
          <a:p>
            <a:endParaRPr lang="en-US" dirty="0"/>
          </a:p>
          <a:p>
            <a:r>
              <a:rPr lang="en-US" dirty="0"/>
              <a:t>Prediction: sellers will compete amongst themselves, driving the price down.  </a:t>
            </a:r>
          </a:p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6103937"/>
            <a:ext cx="3193289" cy="449263"/>
          </a:xfrm>
        </p:spPr>
        <p:txBody>
          <a:bodyPr/>
          <a:lstStyle/>
          <a:p>
            <a:r>
              <a:rPr lang="en-US" dirty="0" smtClean="0"/>
              <a:t>The effect of surpluses and shortages  on the market price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6103937"/>
            <a:ext cx="1352550" cy="381000"/>
          </a:xfrm>
        </p:spPr>
        <p:txBody>
          <a:bodyPr/>
          <a:lstStyle/>
          <a:p>
            <a:r>
              <a:rPr lang="en-US" dirty="0" smtClean="0"/>
              <a:t>Figure 3.8</a:t>
            </a:r>
            <a:endParaRPr lang="en-US" dirty="0"/>
          </a:p>
        </p:txBody>
      </p:sp>
      <p:pic>
        <p:nvPicPr>
          <p:cNvPr id="8194" name="Picture 2" descr="C:\Users\Paul\Dropbox\ECON 5e\Art From Fernando_For Digital\Ch03\Figure_3_8\png\Figure_3.8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08" y="1447800"/>
            <a:ext cx="563148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aul\Dropbox\ECON 5e\Art From Fernando_For Digital\Ch03\Figure_3_8\png\Figure_3.8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08" y="1447800"/>
            <a:ext cx="563148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Paul\Dropbox\ECON 5e\Art From Fernando_For Digital\Ch03\Figure_3_8\png\Figure_3.8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08" y="1447800"/>
            <a:ext cx="563148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Paul\Dropbox\ECON 5e\Art From Fernando_For Digital\Ch03\Figure_3_8\png\Figure_3.8_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08" y="1447800"/>
            <a:ext cx="563148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Paul\Dropbox\ECON 5e\Art From Fernando_For Digital\Ch03\Figure_3_8\png\Figure_3.8_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08" y="1447800"/>
            <a:ext cx="563148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Paul\Dropbox\ECON 5e\Art From Fernando_For Digital\Ch03\Figure_3_8\png\Figure_3.8_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08" y="1447800"/>
            <a:ext cx="563148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Paul\Dropbox\ECON 5e\Art From Fernando_For Digital\Ch03\Figure_3_8\png\Figure_3.8_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08" y="1447800"/>
            <a:ext cx="563148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99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shortage in the market for smartphones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4038600" cy="5867400"/>
          </a:xfrm>
        </p:spPr>
        <p:txBody>
          <a:bodyPr/>
          <a:lstStyle/>
          <a:p>
            <a:r>
              <a:rPr lang="en-US" dirty="0"/>
              <a:t>At a price of $100,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consumers want </a:t>
            </a:r>
            <a:r>
              <a:rPr lang="en-US" dirty="0" smtClean="0"/>
              <a:t>to</a:t>
            </a:r>
            <a:br>
              <a:rPr lang="en-US" dirty="0" smtClean="0"/>
            </a:br>
            <a:r>
              <a:rPr lang="en-US" dirty="0" smtClean="0"/>
              <a:t>buy </a:t>
            </a:r>
            <a:r>
              <a:rPr lang="en-US" dirty="0"/>
              <a:t>12 </a:t>
            </a:r>
            <a:r>
              <a:rPr lang="en-US" dirty="0" smtClean="0"/>
              <a:t>million</a:t>
            </a:r>
            <a:br>
              <a:rPr lang="en-US" dirty="0" smtClean="0"/>
            </a:br>
            <a:r>
              <a:rPr lang="en-US" dirty="0" smtClean="0"/>
              <a:t>smartphones</a:t>
            </a:r>
            <a:r>
              <a:rPr lang="en-US" dirty="0"/>
              <a:t>, while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producers want </a:t>
            </a:r>
            <a:r>
              <a:rPr lang="en-US" dirty="0" smtClean="0"/>
              <a:t>to</a:t>
            </a:r>
            <a:br>
              <a:rPr lang="en-US" dirty="0" smtClean="0"/>
            </a:br>
            <a:r>
              <a:rPr lang="en-US" dirty="0" smtClean="0"/>
              <a:t>sell </a:t>
            </a:r>
            <a:r>
              <a:rPr lang="en-US" dirty="0"/>
              <a:t>8 million.</a:t>
            </a:r>
          </a:p>
          <a:p>
            <a:r>
              <a:rPr lang="en-US" dirty="0" smtClean="0"/>
              <a:t>This </a:t>
            </a:r>
            <a:r>
              <a:rPr lang="en-US" dirty="0"/>
              <a:t>gives a </a:t>
            </a:r>
            <a:r>
              <a:rPr lang="en-US" b="1" dirty="0"/>
              <a:t>shortage</a:t>
            </a:r>
            <a:r>
              <a:rPr lang="en-US" dirty="0"/>
              <a:t> of 4 million smartphones: a situation in which quantity demanded is greater than quantity supplied.</a:t>
            </a:r>
          </a:p>
          <a:p>
            <a:r>
              <a:rPr lang="en-US" dirty="0" smtClean="0"/>
              <a:t>Prediction</a:t>
            </a:r>
            <a:r>
              <a:rPr lang="en-US" dirty="0"/>
              <a:t>: sellers will realize they can increase the price and still sell as many smartphones, so the price will rise.</a:t>
            </a:r>
          </a:p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6103937"/>
            <a:ext cx="3048000" cy="449263"/>
          </a:xfrm>
        </p:spPr>
        <p:txBody>
          <a:bodyPr/>
          <a:lstStyle/>
          <a:p>
            <a:r>
              <a:rPr lang="en-US" dirty="0"/>
              <a:t>The effect of surpluses and shortages  on the market price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6103937"/>
            <a:ext cx="1352550" cy="381000"/>
          </a:xfrm>
        </p:spPr>
        <p:txBody>
          <a:bodyPr/>
          <a:lstStyle/>
          <a:p>
            <a:r>
              <a:rPr lang="en-US" dirty="0" smtClean="0"/>
              <a:t>Figure 3.8</a:t>
            </a:r>
            <a:endParaRPr lang="en-US" dirty="0"/>
          </a:p>
        </p:txBody>
      </p:sp>
      <p:pic>
        <p:nvPicPr>
          <p:cNvPr id="8194" name="Picture 2" descr="C:\Users\Paul\Dropbox\ECON 5e\Art From Fernando_For Digital\Ch03\Figure_3_8\png\Figure_3.8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08" y="1447800"/>
            <a:ext cx="563148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aul\Dropbox\ECON 5e\Art From Fernando_For Digital\Ch03\Figure_3_8\png\Figure_3.8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08" y="1447800"/>
            <a:ext cx="563148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Paul\Dropbox\ECON 5e\Art From Fernando_For Digital\Ch03\Figure_3_8\png\Figure_3.8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08" y="1447800"/>
            <a:ext cx="563148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Paul\Dropbox\ECON 5e\Art From Fernando_For Digital\Ch03\Figure_3_8\png\Figure_3.8_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08" y="1447800"/>
            <a:ext cx="563148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Paul\Dropbox\ECON 5e\Art From Fernando_For Digital\Ch03\Figure_3_8\png\Figure_3.8_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08" y="1447800"/>
            <a:ext cx="563148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Paul\Dropbox\ECON 5e\Art From Fernando_For Digital\Ch03\Figure_3_8\png\Figure_3.8_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08" y="1447800"/>
            <a:ext cx="563148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C:\Users\Paul\Dropbox\ECON 5e\Art From Fernando_For Digital\Ch03\Figure_3_8\png\Figure_3.8_1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208" y="1447800"/>
            <a:ext cx="563148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54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and supply both count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/>
              <a:t>Price is determined by the </a:t>
            </a:r>
            <a:r>
              <a:rPr lang="en-US" i="1" dirty="0"/>
              <a:t>interaction</a:t>
            </a:r>
            <a:r>
              <a:rPr lang="en-US" dirty="0"/>
              <a:t> of buyers and sellers.</a:t>
            </a:r>
          </a:p>
          <a:p>
            <a:pPr>
              <a:spcBef>
                <a:spcPct val="20000"/>
              </a:spcBef>
            </a:pPr>
            <a:endParaRPr lang="en-US" dirty="0"/>
          </a:p>
          <a:p>
            <a:pPr>
              <a:spcBef>
                <a:spcPct val="20000"/>
              </a:spcBef>
            </a:pPr>
            <a:r>
              <a:rPr lang="en-US" dirty="0"/>
              <a:t>Neither group can dictate price in a competitive market (i.e. one with many buyers and sellers).</a:t>
            </a:r>
          </a:p>
          <a:p>
            <a:pPr>
              <a:spcBef>
                <a:spcPct val="20000"/>
              </a:spcBef>
            </a:pPr>
            <a:endParaRPr lang="en-US" dirty="0"/>
          </a:p>
          <a:p>
            <a:pPr>
              <a:spcBef>
                <a:spcPct val="20000"/>
              </a:spcBef>
            </a:pPr>
            <a:r>
              <a:rPr lang="en-US" dirty="0"/>
              <a:t>However </a:t>
            </a:r>
            <a:r>
              <a:rPr lang="en-US" i="1" dirty="0"/>
              <a:t>changes in supply and/or demand </a:t>
            </a:r>
            <a:r>
              <a:rPr lang="en-US" dirty="0"/>
              <a:t>will affect the price and quantity traded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41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6B3"/>
                </a:solidFill>
              </a:rPr>
              <a:t>The Effect of Demand and Supply Shifts on Equilibrium</a:t>
            </a:r>
            <a:br>
              <a:rPr lang="en-US" dirty="0">
                <a:solidFill>
                  <a:srgbClr val="0066B3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3.4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Use demand and supply graphs to predict changes in prices and quantities.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usefulness of the demand and supply model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/>
              <a:t>Predictions about price and quantity in model require us to know supply and demand curves.</a:t>
            </a:r>
          </a:p>
          <a:p>
            <a:pPr>
              <a:spcBef>
                <a:spcPct val="20000"/>
              </a:spcBef>
            </a:pPr>
            <a:endParaRPr lang="en-US" dirty="0"/>
          </a:p>
          <a:p>
            <a:pPr>
              <a:spcBef>
                <a:spcPct val="20000"/>
              </a:spcBef>
            </a:pPr>
            <a:r>
              <a:rPr lang="en-US" dirty="0"/>
              <a:t>Typically, we know price and quantity, but </a:t>
            </a:r>
            <a:r>
              <a:rPr lang="en-US" i="1" dirty="0"/>
              <a:t>do not know </a:t>
            </a:r>
            <a:r>
              <a:rPr lang="en-US" dirty="0"/>
              <a:t>the curves that generate them.</a:t>
            </a:r>
          </a:p>
          <a:p>
            <a:pPr>
              <a:spcBef>
                <a:spcPct val="20000"/>
              </a:spcBef>
            </a:pPr>
            <a:endParaRPr lang="en-US" i="1" dirty="0"/>
          </a:p>
          <a:p>
            <a:pPr>
              <a:spcBef>
                <a:spcPct val="20000"/>
              </a:spcBef>
            </a:pPr>
            <a:r>
              <a:rPr lang="en-US" dirty="0"/>
              <a:t>The power of the </a:t>
            </a:r>
            <a:r>
              <a:rPr lang="en-US" dirty="0" smtClean="0"/>
              <a:t>demand and supply model </a:t>
            </a:r>
            <a:r>
              <a:rPr lang="en-US" dirty="0"/>
              <a:t>is in its ability to predict </a:t>
            </a:r>
            <a:r>
              <a:rPr lang="en-US" i="1" dirty="0"/>
              <a:t>directional</a:t>
            </a:r>
            <a:r>
              <a:rPr lang="en-US" dirty="0"/>
              <a:t> </a:t>
            </a:r>
            <a:r>
              <a:rPr lang="en-US" i="1" dirty="0"/>
              <a:t>changes</a:t>
            </a:r>
            <a:r>
              <a:rPr lang="en-US" dirty="0"/>
              <a:t> in price and quantity traded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1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effect of shifts in supply on equilibrium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657600" cy="563880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dirty="0" smtClean="0"/>
              <a:t>Suppose Amazon enters </a:t>
            </a:r>
            <a:r>
              <a:rPr lang="en-US" dirty="0"/>
              <a:t>the </a:t>
            </a:r>
            <a:r>
              <a:rPr lang="en-US" dirty="0" smtClean="0"/>
              <a:t>smartphone market:</a:t>
            </a:r>
            <a:endParaRPr lang="en-US" dirty="0"/>
          </a:p>
          <a:p>
            <a:pPr>
              <a:lnSpc>
                <a:spcPct val="105000"/>
              </a:lnSpc>
            </a:pPr>
            <a:endParaRPr lang="en-US" dirty="0"/>
          </a:p>
          <a:p>
            <a:pPr>
              <a:lnSpc>
                <a:spcPct val="105000"/>
              </a:lnSpc>
            </a:pPr>
            <a:r>
              <a:rPr lang="en-US" dirty="0"/>
              <a:t>More </a:t>
            </a:r>
            <a:r>
              <a:rPr lang="en-US" dirty="0" smtClean="0"/>
              <a:t>smartphones are supplied at </a:t>
            </a:r>
            <a:r>
              <a:rPr lang="en-US" dirty="0"/>
              <a:t>any given </a:t>
            </a:r>
            <a:r>
              <a:rPr lang="en-US" dirty="0" smtClean="0"/>
              <a:t>price—an increase </a:t>
            </a:r>
            <a:r>
              <a:rPr lang="en-US" dirty="0"/>
              <a:t>in supply from </a:t>
            </a:r>
            <a:r>
              <a:rPr lang="en-US" i="1" dirty="0"/>
              <a:t>S</a:t>
            </a:r>
            <a:r>
              <a:rPr lang="en-US" baseline="-25000" dirty="0"/>
              <a:t>1</a:t>
            </a:r>
            <a:r>
              <a:rPr lang="en-US" dirty="0"/>
              <a:t> to </a:t>
            </a:r>
            <a:r>
              <a:rPr lang="en-US" i="1" dirty="0"/>
              <a:t>S</a:t>
            </a:r>
            <a:r>
              <a:rPr lang="en-US" baseline="-25000" dirty="0"/>
              <a:t>2</a:t>
            </a:r>
            <a:r>
              <a:rPr lang="en-US" dirty="0"/>
              <a:t>.</a:t>
            </a:r>
          </a:p>
          <a:p>
            <a:pPr>
              <a:lnSpc>
                <a:spcPct val="105000"/>
              </a:lnSpc>
            </a:pPr>
            <a:endParaRPr lang="en-US" dirty="0"/>
          </a:p>
          <a:p>
            <a:pPr>
              <a:lnSpc>
                <a:spcPct val="105000"/>
              </a:lnSpc>
            </a:pPr>
            <a:r>
              <a:rPr lang="en-US" dirty="0"/>
              <a:t>Equilibrium price falls from </a:t>
            </a:r>
            <a:r>
              <a:rPr lang="en-US" i="1" dirty="0"/>
              <a:t>P</a:t>
            </a:r>
            <a:r>
              <a:rPr lang="en-US" baseline="-25000" dirty="0"/>
              <a:t>1</a:t>
            </a:r>
            <a:r>
              <a:rPr lang="en-US" dirty="0"/>
              <a:t> to </a:t>
            </a:r>
            <a:r>
              <a:rPr lang="en-US" i="1" dirty="0"/>
              <a:t>P</a:t>
            </a:r>
            <a:r>
              <a:rPr lang="en-US" baseline="-25000" dirty="0"/>
              <a:t>2</a:t>
            </a:r>
            <a:r>
              <a:rPr lang="en-US" dirty="0"/>
              <a:t>.</a:t>
            </a:r>
          </a:p>
          <a:p>
            <a:pPr>
              <a:lnSpc>
                <a:spcPct val="105000"/>
              </a:lnSpc>
            </a:pPr>
            <a:endParaRPr lang="en-US" dirty="0"/>
          </a:p>
          <a:p>
            <a:pPr>
              <a:lnSpc>
                <a:spcPct val="105000"/>
              </a:lnSpc>
            </a:pPr>
            <a:r>
              <a:rPr lang="en-US" dirty="0"/>
              <a:t>Equilibrium quantity rises from </a:t>
            </a:r>
            <a:r>
              <a:rPr lang="en-US" i="1" dirty="0"/>
              <a:t>Q</a:t>
            </a:r>
            <a:r>
              <a:rPr lang="en-US" baseline="-25000" dirty="0"/>
              <a:t>1</a:t>
            </a:r>
            <a:r>
              <a:rPr lang="en-US" dirty="0"/>
              <a:t> to </a:t>
            </a:r>
            <a:r>
              <a:rPr lang="en-US" i="1" dirty="0"/>
              <a:t>Q</a:t>
            </a:r>
            <a:r>
              <a:rPr lang="en-US" baseline="-25000" dirty="0"/>
              <a:t>2</a:t>
            </a:r>
            <a:r>
              <a:rPr lang="en-US" dirty="0"/>
              <a:t>.</a:t>
            </a:r>
          </a:p>
          <a:p>
            <a:pPr>
              <a:lnSpc>
                <a:spcPct val="105000"/>
              </a:lnSpc>
            </a:pPr>
            <a:endParaRPr lang="en-US" sz="1600" dirty="0"/>
          </a:p>
          <a:p>
            <a:pPr>
              <a:lnSpc>
                <a:spcPct val="105000"/>
              </a:lnSpc>
            </a:pPr>
            <a:endParaRPr lang="en-US" sz="1600" dirty="0"/>
          </a:p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290763" cy="449263"/>
          </a:xfrm>
        </p:spPr>
        <p:txBody>
          <a:bodyPr/>
          <a:lstStyle/>
          <a:p>
            <a:r>
              <a:rPr lang="en-US" dirty="0" smtClean="0"/>
              <a:t>The effect of an increase in supply on equilibrium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562600"/>
            <a:ext cx="1352550" cy="381000"/>
          </a:xfrm>
        </p:spPr>
        <p:txBody>
          <a:bodyPr/>
          <a:lstStyle/>
          <a:p>
            <a:r>
              <a:rPr lang="en-US" dirty="0" smtClean="0"/>
              <a:t>Figure 3.9</a:t>
            </a:r>
            <a:endParaRPr lang="en-US" dirty="0"/>
          </a:p>
        </p:txBody>
      </p:sp>
      <p:pic>
        <p:nvPicPr>
          <p:cNvPr id="9218" name="Picture 2" descr="C:\Users\Paul\Dropbox\ECON 5e\Art From Fernando_For Digital\Ch03\Figure_3_9\png\Figure_3.9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34" y="1220919"/>
            <a:ext cx="5723566" cy="38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Paul\Dropbox\ECON 5e\Art From Fernando_For Digital\Ch03\Figure_3_9\png\Figure_3.9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34" y="1220919"/>
            <a:ext cx="5723566" cy="38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Paul\Dropbox\ECON 5e\Art From Fernando_For Digital\Ch03\Figure_3_9\png\Figure_3.9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34" y="1220919"/>
            <a:ext cx="5723566" cy="38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Paul\Dropbox\ECON 5e\Art From Fernando_For Digital\Ch03\Figure_3_9\png\Figure_3.9_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34" y="1220919"/>
            <a:ext cx="5723566" cy="38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Paul\Dropbox\ECON 5e\Art From Fernando_For Digital\Ch03\Figure_3_9\png\Figure_3.9_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34" y="1220919"/>
            <a:ext cx="5723566" cy="38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Paul\Dropbox\ECON 5e\Art From Fernando_For Digital\Ch03\Figure_3_9\png\Figure_3.9_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34" y="1220919"/>
            <a:ext cx="5723566" cy="38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Users\Paul\Dropbox\ECON 5e\Art From Fernando_For Digital\Ch03\Figure_3_9\png\Figure_3.9_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34" y="1220919"/>
            <a:ext cx="5723566" cy="38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C:\Users\Paul\Dropbox\ECON 5e\Art From Fernando_For Digital\Ch03\Figure_3_9\png\Figure_3.9_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34" y="1220919"/>
            <a:ext cx="5723566" cy="38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C:\Users\Paul\Dropbox\ECON 5e\Art From Fernando_For Digital\Ch03\Figure_3_9\png\Figure_3.9_9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34" y="1220919"/>
            <a:ext cx="5723566" cy="38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15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will price and quantity change?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505200" cy="563880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dirty="0"/>
              <a:t>By how much will price fall? By how much will quantity rise?</a:t>
            </a:r>
          </a:p>
          <a:p>
            <a:pPr>
              <a:lnSpc>
                <a:spcPct val="105000"/>
              </a:lnSpc>
            </a:pPr>
            <a:endParaRPr lang="en-US" dirty="0"/>
          </a:p>
          <a:p>
            <a:pPr>
              <a:lnSpc>
                <a:spcPct val="105000"/>
              </a:lnSpc>
            </a:pPr>
            <a:r>
              <a:rPr lang="en-US" dirty="0"/>
              <a:t>We cannot say, without knowing more information.</a:t>
            </a:r>
          </a:p>
          <a:p>
            <a:pPr>
              <a:lnSpc>
                <a:spcPct val="105000"/>
              </a:lnSpc>
            </a:pPr>
            <a:endParaRPr lang="en-US" dirty="0"/>
          </a:p>
          <a:p>
            <a:pPr>
              <a:lnSpc>
                <a:spcPct val="105000"/>
              </a:lnSpc>
            </a:pPr>
            <a:r>
              <a:rPr lang="en-US" dirty="0"/>
              <a:t>For now, we can only predict that price will fall and quantity traded will rise.</a:t>
            </a:r>
          </a:p>
          <a:p>
            <a:pPr>
              <a:lnSpc>
                <a:spcPct val="105000"/>
              </a:lnSpc>
            </a:pPr>
            <a:endParaRPr lang="en-US" sz="2000" dirty="0"/>
          </a:p>
          <a:p>
            <a:pPr>
              <a:lnSpc>
                <a:spcPct val="105000"/>
              </a:lnSpc>
            </a:pPr>
            <a:endParaRPr lang="en-US" sz="1600" dirty="0"/>
          </a:p>
          <a:p>
            <a:pPr>
              <a:lnSpc>
                <a:spcPct val="105000"/>
              </a:lnSpc>
            </a:pPr>
            <a:endParaRPr lang="en-US" sz="1600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290763" cy="449263"/>
          </a:xfrm>
        </p:spPr>
        <p:txBody>
          <a:bodyPr/>
          <a:lstStyle/>
          <a:p>
            <a:r>
              <a:rPr lang="en-US" dirty="0" smtClean="0"/>
              <a:t>The effect of an increase in supply on equilibrium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562600"/>
            <a:ext cx="1352550" cy="381000"/>
          </a:xfrm>
        </p:spPr>
        <p:txBody>
          <a:bodyPr/>
          <a:lstStyle/>
          <a:p>
            <a:r>
              <a:rPr lang="en-US" dirty="0" smtClean="0"/>
              <a:t>Figure 3.9</a:t>
            </a:r>
            <a:endParaRPr lang="en-US" dirty="0"/>
          </a:p>
        </p:txBody>
      </p:sp>
      <p:pic>
        <p:nvPicPr>
          <p:cNvPr id="9" name="Picture 2" descr="C:\Users\Paul\Dropbox\ECON 5e\Art From Fernando_For Digital\Ch03\Figure_3_9\png\Figure_3.9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34" y="1220919"/>
            <a:ext cx="5723566" cy="38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Paul\Dropbox\ECON 5e\Art From Fernando_For Digital\Ch03\Figure_3_9\png\Figure_3.9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34" y="1220919"/>
            <a:ext cx="5723566" cy="38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Paul\Dropbox\ECON 5e\Art From Fernando_For Digital\Ch03\Figure_3_9\png\Figure_3.9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34" y="1220919"/>
            <a:ext cx="5723566" cy="38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Paul\Dropbox\ECON 5e\Art From Fernando_For Digital\Ch03\Figure_3_9\png\Figure_3.9_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34" y="1220919"/>
            <a:ext cx="5723566" cy="38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Paul\Dropbox\ECON 5e\Art From Fernando_For Digital\Ch03\Figure_3_9\png\Figure_3.9_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34" y="1220919"/>
            <a:ext cx="5723566" cy="38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Paul\Dropbox\ECON 5e\Art From Fernando_For Digital\Ch03\Figure_3_9\png\Figure_3.9_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34" y="1220919"/>
            <a:ext cx="5723566" cy="38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Paul\Dropbox\ECON 5e\Art From Fernando_For Digital\Ch03\Figure_3_9\png\Figure_3.9_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34" y="1220919"/>
            <a:ext cx="5723566" cy="38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Paul\Dropbox\ECON 5e\Art From Fernando_For Digital\Ch03\Figure_3_9\png\Figure_3.9_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34" y="1220919"/>
            <a:ext cx="5723566" cy="38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C:\Users\Paul\Dropbox\ECON 5e\Art From Fernando_For Digital\Ch03\Figure_3_9\png\Figure_3.9_9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634" y="1220919"/>
            <a:ext cx="5723566" cy="38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00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Demand Side of the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3.1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Discuss the variables that influence demand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07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effect of shifts in demand on equilibrium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657600" cy="563880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dirty="0" smtClean="0"/>
              <a:t>Suppose incomes </a:t>
            </a:r>
            <a:r>
              <a:rPr lang="en-US" dirty="0"/>
              <a:t>increase. What happens to </a:t>
            </a:r>
            <a:r>
              <a:rPr lang="en-US" dirty="0" smtClean="0"/>
              <a:t>the equilibrium </a:t>
            </a:r>
            <a:r>
              <a:rPr lang="en-US" dirty="0"/>
              <a:t>in the </a:t>
            </a:r>
            <a:r>
              <a:rPr lang="en-US" dirty="0" smtClean="0"/>
              <a:t>smartphone market</a:t>
            </a:r>
            <a:r>
              <a:rPr lang="en-US" dirty="0"/>
              <a:t>?</a:t>
            </a:r>
          </a:p>
          <a:p>
            <a:pPr>
              <a:lnSpc>
                <a:spcPct val="105000"/>
              </a:lnSpc>
            </a:pPr>
            <a:endParaRPr lang="en-US" dirty="0"/>
          </a:p>
          <a:p>
            <a:pPr>
              <a:lnSpc>
                <a:spcPct val="105000"/>
              </a:lnSpc>
            </a:pPr>
            <a:r>
              <a:rPr lang="en-US" dirty="0" smtClean="0"/>
              <a:t>Smartphones are a normal good, </a:t>
            </a:r>
            <a:r>
              <a:rPr lang="en-US" dirty="0"/>
              <a:t>so as income rises, demand </a:t>
            </a:r>
            <a:r>
              <a:rPr lang="en-US" dirty="0" smtClean="0"/>
              <a:t>shifts to the right (</a:t>
            </a:r>
            <a:r>
              <a:rPr lang="en-US" i="1" dirty="0" smtClean="0"/>
              <a:t>D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i="1" dirty="0"/>
              <a:t>D</a:t>
            </a:r>
            <a:r>
              <a:rPr lang="en-US" baseline="-25000" dirty="0"/>
              <a:t>2</a:t>
            </a:r>
            <a:r>
              <a:rPr lang="en-US" dirty="0"/>
              <a:t>).</a:t>
            </a:r>
          </a:p>
          <a:p>
            <a:pPr>
              <a:lnSpc>
                <a:spcPct val="105000"/>
              </a:lnSpc>
            </a:pPr>
            <a:endParaRPr lang="en-US" dirty="0"/>
          </a:p>
          <a:p>
            <a:pPr>
              <a:lnSpc>
                <a:spcPct val="105000"/>
              </a:lnSpc>
            </a:pPr>
            <a:r>
              <a:rPr lang="en-US" dirty="0"/>
              <a:t>Equilibrium price rises (</a:t>
            </a:r>
            <a:r>
              <a:rPr lang="en-US" i="1" dirty="0"/>
              <a:t>P</a:t>
            </a:r>
            <a:r>
              <a:rPr lang="en-US" baseline="-25000" dirty="0"/>
              <a:t>1</a:t>
            </a:r>
            <a:r>
              <a:rPr lang="en-US" dirty="0"/>
              <a:t> to </a:t>
            </a:r>
            <a:r>
              <a:rPr lang="en-US" i="1" dirty="0"/>
              <a:t>P</a:t>
            </a:r>
            <a:r>
              <a:rPr lang="en-US" baseline="-25000" dirty="0"/>
              <a:t>2</a:t>
            </a:r>
            <a:r>
              <a:rPr lang="en-US" dirty="0" smtClean="0"/>
              <a:t>).</a:t>
            </a:r>
            <a:endParaRPr lang="en-US" dirty="0"/>
          </a:p>
          <a:p>
            <a:pPr>
              <a:lnSpc>
                <a:spcPct val="105000"/>
              </a:lnSpc>
            </a:pPr>
            <a:r>
              <a:rPr lang="en-US" dirty="0"/>
              <a:t>Equilibrium quantity rises (</a:t>
            </a:r>
            <a:r>
              <a:rPr lang="en-US" i="1" dirty="0"/>
              <a:t>Q</a:t>
            </a:r>
            <a:r>
              <a:rPr lang="en-US" baseline="-25000" dirty="0"/>
              <a:t>1</a:t>
            </a:r>
            <a:r>
              <a:rPr lang="en-US" dirty="0"/>
              <a:t> to </a:t>
            </a:r>
            <a:r>
              <a:rPr lang="en-US" i="1" dirty="0"/>
              <a:t>Q</a:t>
            </a:r>
            <a:r>
              <a:rPr lang="en-US" baseline="-25000" dirty="0"/>
              <a:t>2</a:t>
            </a:r>
            <a:r>
              <a:rPr lang="en-US" dirty="0"/>
              <a:t>).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290763" cy="449263"/>
          </a:xfrm>
        </p:spPr>
        <p:txBody>
          <a:bodyPr/>
          <a:lstStyle/>
          <a:p>
            <a:r>
              <a:rPr lang="en-US" dirty="0" smtClean="0"/>
              <a:t>The effect of an increase in demand on equilibrium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562600"/>
            <a:ext cx="1352550" cy="381000"/>
          </a:xfrm>
        </p:spPr>
        <p:txBody>
          <a:bodyPr/>
          <a:lstStyle/>
          <a:p>
            <a:r>
              <a:rPr lang="en-US" dirty="0" smtClean="0"/>
              <a:t>Figure 3.10</a:t>
            </a:r>
            <a:endParaRPr lang="en-US" dirty="0"/>
          </a:p>
        </p:txBody>
      </p:sp>
      <p:pic>
        <p:nvPicPr>
          <p:cNvPr id="10242" name="Picture 2" descr="C:\Users\Paul\Dropbox\ECON 5e\Art From Fernando_For Digital\Ch03\Figure_3_10\png\Figure_3.10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92" y="1506537"/>
            <a:ext cx="5644908" cy="39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Paul\Dropbox\ECON 5e\Art From Fernando_For Digital\Ch03\Figure_3_10\png\Figure_3.10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92" y="1506537"/>
            <a:ext cx="5644908" cy="39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Paul\Dropbox\ECON 5e\Art From Fernando_For Digital\Ch03\Figure_3_10\png\Figure_3.10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92" y="1506537"/>
            <a:ext cx="5644908" cy="39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Paul\Dropbox\ECON 5e\Art From Fernando_For Digital\Ch03\Figure_3_10\png\Figure_3.10_3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92" y="1506537"/>
            <a:ext cx="5644908" cy="39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Paul\Dropbox\ECON 5e\Art From Fernando_For Digital\Ch03\Figure_3_10\png\Figure_3.10_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92" y="1506537"/>
            <a:ext cx="5644908" cy="39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:\Users\Paul\Dropbox\ECON 5e\Art From Fernando_For Digital\Ch03\Figure_3_10\png\Figure_3.10_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92" y="1506537"/>
            <a:ext cx="5644908" cy="39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C:\Users\Paul\Dropbox\ECON 5e\Art From Fernando_For Digital\Ch03\Figure_3_10\png\Figure_3.10_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92" y="1506537"/>
            <a:ext cx="5644908" cy="39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C:\Users\Paul\Dropbox\ECON 5e\Art From Fernando_For Digital\Ch03\Figure_3_10\png\Figure_3.10_7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92" y="1506537"/>
            <a:ext cx="5644908" cy="39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C:\Users\Paul\Dropbox\ECON 5e\Art From Fernando_For Digital\Ch03\Figure_3_10\png\Figure_3.10_8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892" y="1506537"/>
            <a:ext cx="5644908" cy="39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04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changes in demand or supply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458200" cy="1600200"/>
          </a:xfrm>
        </p:spPr>
        <p:txBody>
          <a:bodyPr/>
          <a:lstStyle/>
          <a:p>
            <a:r>
              <a:rPr lang="en-US" dirty="0" smtClean="0"/>
              <a:t>The table summarizes what happens when the demand curve shifts </a:t>
            </a:r>
            <a:r>
              <a:rPr lang="en-US" i="1" dirty="0" smtClean="0"/>
              <a:t>or</a:t>
            </a:r>
            <a:r>
              <a:rPr lang="en-US" dirty="0" smtClean="0"/>
              <a:t> the supply curve shifts, with the other curve remaining unchanged.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290763" cy="449263"/>
          </a:xfrm>
        </p:spPr>
        <p:txBody>
          <a:bodyPr/>
          <a:lstStyle/>
          <a:p>
            <a:r>
              <a:rPr lang="en-US" dirty="0" smtClean="0"/>
              <a:t>How shifts in demand and supply affect equilibrium price (</a:t>
            </a:r>
            <a:r>
              <a:rPr lang="en-US" i="1" dirty="0" smtClean="0"/>
              <a:t>P</a:t>
            </a:r>
            <a:r>
              <a:rPr lang="en-US" dirty="0" smtClean="0"/>
              <a:t>) and quantity (</a:t>
            </a:r>
            <a:r>
              <a:rPr lang="en-US" i="1" dirty="0" smtClean="0"/>
              <a:t>Q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562600"/>
            <a:ext cx="1352550" cy="381000"/>
          </a:xfrm>
        </p:spPr>
        <p:txBody>
          <a:bodyPr/>
          <a:lstStyle/>
          <a:p>
            <a:r>
              <a:rPr lang="en-US" dirty="0" smtClean="0"/>
              <a:t>Table 3.3</a:t>
            </a:r>
            <a:endParaRPr lang="en-US" dirty="0"/>
          </a:p>
        </p:txBody>
      </p:sp>
      <p:graphicFrame>
        <p:nvGraphicFramePr>
          <p:cNvPr id="10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354107"/>
              </p:ext>
            </p:extLst>
          </p:nvPr>
        </p:nvGraphicFramePr>
        <p:xfrm>
          <a:off x="533400" y="2133600"/>
          <a:ext cx="7315200" cy="3012956"/>
        </p:xfrm>
        <a:graphic>
          <a:graphicData uri="http://schemas.openxmlformats.org/drawingml/2006/table">
            <a:tbl>
              <a:tblPr/>
              <a:tblGrid>
                <a:gridCol w="2233159"/>
                <a:gridCol w="1642309"/>
                <a:gridCol w="1763332"/>
                <a:gridCol w="1676400"/>
              </a:tblGrid>
              <a:tr h="584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4F8B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Supply Curve Unchanged</a:t>
                      </a:r>
                    </a:p>
                  </a:txBody>
                  <a:tcPr marL="4572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Supply Curve Shifts to the Right</a:t>
                      </a:r>
                    </a:p>
                  </a:txBody>
                  <a:tcPr marL="4572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Supply Curve Shifts to the Left</a:t>
                      </a:r>
                    </a:p>
                  </a:txBody>
                  <a:tcPr marL="45720" marR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1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Demand Curve Unchanged</a:t>
                      </a:r>
                    </a:p>
                  </a:txBody>
                  <a:tcPr marL="45720" marR="0" marT="137160" marB="13716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unchanged</a:t>
                      </a: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unchanged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4F8B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increases</a:t>
                      </a: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decreases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4F8B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decreases</a:t>
                      </a: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increases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4F8B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Demand Curve Shifts to the Right</a:t>
                      </a:r>
                      <a:endParaRPr kumimoji="0" lang="en-US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4B3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increases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B00B2D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1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Demand Curve Shifts to the Left</a:t>
                      </a:r>
                    </a:p>
                  </a:txBody>
                  <a:tcPr marL="45720" marR="0" marT="137160" marB="13716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decreases</a:t>
                      </a: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decreases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37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Shifts in demand and supply over time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962400" cy="5638800"/>
          </a:xfrm>
        </p:spPr>
        <p:txBody>
          <a:bodyPr/>
          <a:lstStyle/>
          <a:p>
            <a:r>
              <a:rPr lang="en-US" dirty="0" smtClean="0"/>
              <a:t>Over time, it is likely that </a:t>
            </a:r>
            <a:r>
              <a:rPr lang="en-US" i="1" dirty="0" smtClean="0"/>
              <a:t>both</a:t>
            </a:r>
            <a:r>
              <a:rPr lang="en-US" dirty="0" smtClean="0"/>
              <a:t> demand and supply will change.</a:t>
            </a:r>
          </a:p>
          <a:p>
            <a:endParaRPr lang="en-US" dirty="0"/>
          </a:p>
          <a:p>
            <a:r>
              <a:rPr lang="en-US" dirty="0" smtClean="0"/>
              <a:t>For example, as new firms enter the market for smartphones </a:t>
            </a:r>
            <a:r>
              <a:rPr lang="en-US" i="1" dirty="0" smtClean="0"/>
              <a:t>and</a:t>
            </a:r>
            <a:r>
              <a:rPr lang="en-US" dirty="0" smtClean="0"/>
              <a:t> incomes increase, we expect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supply of smartphones will shift to the right, </a:t>
            </a:r>
            <a:r>
              <a:rPr lang="en-US" i="1" dirty="0" smtClean="0"/>
              <a:t>and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demand for smartphones will shift to the right.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290763" cy="449263"/>
          </a:xfrm>
        </p:spPr>
        <p:txBody>
          <a:bodyPr/>
          <a:lstStyle/>
          <a:p>
            <a:r>
              <a:rPr lang="en-US" dirty="0" smtClean="0"/>
              <a:t>Shifts in demand and supply over time: demand shifting more than supply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19600" y="5562600"/>
            <a:ext cx="1466850" cy="381000"/>
          </a:xfrm>
        </p:spPr>
        <p:txBody>
          <a:bodyPr/>
          <a:lstStyle/>
          <a:p>
            <a:r>
              <a:rPr lang="en-US" dirty="0" smtClean="0"/>
              <a:t>Figure 3.11a</a:t>
            </a:r>
            <a:endParaRPr lang="en-US" dirty="0"/>
          </a:p>
        </p:txBody>
      </p:sp>
      <p:pic>
        <p:nvPicPr>
          <p:cNvPr id="1048" name="Picture 24" descr="C:\Users\holmes\Dropbox\ECON 5e\Art From Fernando_For Digital\Ch03\Figure_3.11\png\Figure_3.11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1085850"/>
            <a:ext cx="5170511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holmes\Dropbox\ECON 5e\Art From Fernando_For Digital\Ch03\Figure_3.11\png\Figure_3.11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1085850"/>
            <a:ext cx="5170511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Users\holmes\Dropbox\ECON 5e\Art From Fernando_For Digital\Ch03\Figure_3.11\png\Figure_3.11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1085850"/>
            <a:ext cx="5170511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C:\Users\holmes\Dropbox\ECON 5e\Art From Fernando_For Digital\Ch03\Figure_3.11\png\Figure_3.11_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1085850"/>
            <a:ext cx="5170511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:\Users\holmes\Dropbox\ECON 5e\Art From Fernando_For Digital\Ch03\Figure_3.11\png\Figure_3.11_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1085850"/>
            <a:ext cx="5170511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C:\Users\holmes\Dropbox\ECON 5e\Art From Fernando_For Digital\Ch03\Figure_3.11\png\Figure_3.11_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1085850"/>
            <a:ext cx="5170511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:\Users\holmes\Dropbox\ECON 5e\Art From Fernando_For Digital\Ch03\Figure_3.11\png\Figure_3.11_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1085850"/>
            <a:ext cx="5170511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C:\Users\holmes\Dropbox\ECON 5e\Art From Fernando_For Digital\Ch03\Figure_3.11\png\Figure_3.11_9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1085850"/>
            <a:ext cx="5170511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71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shifting more than supply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962400" cy="5638800"/>
          </a:xfrm>
        </p:spPr>
        <p:txBody>
          <a:bodyPr/>
          <a:lstStyle/>
          <a:p>
            <a:r>
              <a:rPr lang="en-US" dirty="0"/>
              <a:t>What does our model predict?</a:t>
            </a:r>
          </a:p>
          <a:p>
            <a:endParaRPr lang="en-US" dirty="0"/>
          </a:p>
          <a:p>
            <a:r>
              <a:rPr lang="en-US" dirty="0"/>
              <a:t>S↑ 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  ( P↓ and Q↑ )</a:t>
            </a:r>
          </a:p>
          <a:p>
            <a:endParaRPr lang="en-US" dirty="0"/>
          </a:p>
          <a:p>
            <a:r>
              <a:rPr lang="en-US" dirty="0"/>
              <a:t>D↑ 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 ( P↑ and Q↑ )</a:t>
            </a:r>
          </a:p>
          <a:p>
            <a:endParaRPr lang="en-US" dirty="0"/>
          </a:p>
          <a:p>
            <a:r>
              <a:rPr lang="en-US" dirty="0"/>
              <a:t>So we can be sure equilibrium quantity will rise; but the effect on equilibrium price is not clear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This panel shows demand shifting more than supply: equilibrium price and quantity both rise.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290763" cy="449263"/>
          </a:xfrm>
        </p:spPr>
        <p:txBody>
          <a:bodyPr/>
          <a:lstStyle/>
          <a:p>
            <a:r>
              <a:rPr lang="en-US" dirty="0" smtClean="0"/>
              <a:t>Shifts in demand and supply over time: demand shifting more than supply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19600" y="5562600"/>
            <a:ext cx="1466850" cy="381000"/>
          </a:xfrm>
        </p:spPr>
        <p:txBody>
          <a:bodyPr/>
          <a:lstStyle/>
          <a:p>
            <a:r>
              <a:rPr lang="en-US" dirty="0" smtClean="0"/>
              <a:t>Figure 3.11a</a:t>
            </a:r>
            <a:endParaRPr lang="en-US" dirty="0"/>
          </a:p>
        </p:txBody>
      </p:sp>
      <p:pic>
        <p:nvPicPr>
          <p:cNvPr id="9" name="Picture 24" descr="C:\Users\holmes\Dropbox\ECON 5e\Art From Fernando_For Digital\Ch03\Figure_3.11\png\Figure_3.11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1085850"/>
            <a:ext cx="5170511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5" descr="C:\Users\holmes\Dropbox\ECON 5e\Art From Fernando_For Digital\Ch03\Figure_3.11\png\Figure_3.11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1085850"/>
            <a:ext cx="5170511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6" descr="C:\Users\holmes\Dropbox\ECON 5e\Art From Fernando_For Digital\Ch03\Figure_3.11\png\Figure_3.11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1085850"/>
            <a:ext cx="5170511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7" descr="C:\Users\holmes\Dropbox\ECON 5e\Art From Fernando_For Digital\Ch03\Figure_3.11\png\Figure_3.11_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1085850"/>
            <a:ext cx="5170511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8" descr="C:\Users\holmes\Dropbox\ECON 5e\Art From Fernando_For Digital\Ch03\Figure_3.11\png\Figure_3.11_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1085850"/>
            <a:ext cx="5170511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9" descr="C:\Users\holmes\Dropbox\ECON 5e\Art From Fernando_For Digital\Ch03\Figure_3.11\png\Figure_3.11_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1085850"/>
            <a:ext cx="5170511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0" descr="C:\Users\holmes\Dropbox\ECON 5e\Art From Fernando_For Digital\Ch03\Figure_3.11\png\Figure_3.11_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1085850"/>
            <a:ext cx="5170511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1" descr="C:\Users\holmes\Dropbox\ECON 5e\Art From Fernando_For Digital\Ch03\Figure_3.11\png\Figure_3.11_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1085850"/>
            <a:ext cx="5170511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2" descr="C:\Users\holmes\Dropbox\ECON 5e\Art From Fernando_For Digital\Ch03\Figure_3.11\png\Figure_3.11_9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1085850"/>
            <a:ext cx="5170511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3" descr="C:\Users\holmes\Dropbox\ECON 5e\Art From Fernando_For Digital\Ch03\Figure_3.11\png\Figure_3.11_10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1085850"/>
            <a:ext cx="5170511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4" descr="C:\Users\holmes\Dropbox\ECON 5e\Art From Fernando_For Digital\Ch03\Figure_3.11\png\Figure_3.11_1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7" y="1085850"/>
            <a:ext cx="5170511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16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shifting more than demand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962400" cy="5638800"/>
          </a:xfrm>
        </p:spPr>
        <p:txBody>
          <a:bodyPr/>
          <a:lstStyle/>
          <a:p>
            <a:r>
              <a:rPr lang="en-US" dirty="0" smtClean="0"/>
              <a:t>This panel shows supply shifting more than demand: quantity rises, but equilibrium price falls.</a:t>
            </a:r>
          </a:p>
          <a:p>
            <a:endParaRPr lang="en-US" dirty="0"/>
          </a:p>
          <a:p>
            <a:r>
              <a:rPr lang="en-US" dirty="0" smtClean="0"/>
              <a:t>Without knowing the relative size of the changes, the effect on equilibrium price is ambiguous.</a:t>
            </a:r>
          </a:p>
          <a:p>
            <a:endParaRPr lang="en-US" dirty="0"/>
          </a:p>
          <a:p>
            <a:r>
              <a:rPr lang="en-US" dirty="0" smtClean="0"/>
              <a:t>It is possible, but unlikely, that the equilibrium price will remain unchanged.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290763" cy="449263"/>
          </a:xfrm>
        </p:spPr>
        <p:txBody>
          <a:bodyPr/>
          <a:lstStyle/>
          <a:p>
            <a:r>
              <a:rPr lang="en-US" dirty="0" smtClean="0"/>
              <a:t>Shifts in demand and supply over time: supply shifting more than demand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19600" y="5562600"/>
            <a:ext cx="1466850" cy="381000"/>
          </a:xfrm>
        </p:spPr>
        <p:txBody>
          <a:bodyPr/>
          <a:lstStyle/>
          <a:p>
            <a:r>
              <a:rPr lang="en-US" dirty="0" smtClean="0"/>
              <a:t>Figure 3.11b</a:t>
            </a:r>
            <a:endParaRPr lang="en-US" dirty="0"/>
          </a:p>
        </p:txBody>
      </p:sp>
      <p:pic>
        <p:nvPicPr>
          <p:cNvPr id="2050" name="Picture 2" descr="C:\Users\holmes\Dropbox\ECON 5e\Art From Fernando_For Digital\Ch03\Figure_3.11\png\Figure_3.11_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90600"/>
            <a:ext cx="5105400" cy="381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lmes\Dropbox\ECON 5e\Art From Fernando_For Digital\Ch03\Figure_3.11\png\Figure_3.11_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90600"/>
            <a:ext cx="5105400" cy="381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olmes\Dropbox\ECON 5e\Art From Fernando_For Digital\Ch03\Figure_3.11\png\Figure_3.11_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90600"/>
            <a:ext cx="5105400" cy="381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holmes\Dropbox\ECON 5e\Art From Fernando_For Digital\Ch03\Figure_3.11\png\Figure_3.11_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90600"/>
            <a:ext cx="5105400" cy="381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holmes\Dropbox\ECON 5e\Art From Fernando_For Digital\Ch03\Figure_3.11\png\Figure_3.11_1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90600"/>
            <a:ext cx="5105400" cy="381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holmes\Dropbox\ECON 5e\Art From Fernando_For Digital\Ch03\Figure_3.11\png\Figure_3.11_1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90600"/>
            <a:ext cx="5105400" cy="381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holmes\Dropbox\ECON 5e\Art From Fernando_For Digital\Ch03\Figure_3.11\png\Figure_3.11_18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90600"/>
            <a:ext cx="5105400" cy="381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holmes\Dropbox\ECON 5e\Art From Fernando_For Digital\Ch03\Figure_3.11\png\Figure_3.11_1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90600"/>
            <a:ext cx="5105400" cy="381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holmes\Dropbox\ECON 5e\Art From Fernando_For Digital\Ch03\Figure_3.11\png\Figure_3.11_2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90600"/>
            <a:ext cx="5105400" cy="381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holmes\Dropbox\ECON 5e\Art From Fernando_For Digital\Ch03\Figure_3.11\png\Figure_3.11_2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90600"/>
            <a:ext cx="5105400" cy="381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holmes\Dropbox\ECON 5e\Art From Fernando_For Digital\Ch03\Figure_3.11\png\Figure_3.11_22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90600"/>
            <a:ext cx="5105400" cy="381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85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changes in demand or supply—</a:t>
            </a:r>
            <a:r>
              <a:rPr lang="en-US" dirty="0" err="1" smtClean="0"/>
              <a:t>redux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458200" cy="1600200"/>
          </a:xfrm>
        </p:spPr>
        <p:txBody>
          <a:bodyPr/>
          <a:lstStyle/>
          <a:p>
            <a:r>
              <a:rPr lang="en-US" dirty="0"/>
              <a:t>We can now fill in the rest of </a:t>
            </a:r>
            <a:r>
              <a:rPr lang="en-US" dirty="0" smtClean="0"/>
              <a:t>Table 3.3.</a:t>
            </a:r>
          </a:p>
          <a:p>
            <a:r>
              <a:rPr lang="en-US" dirty="0" smtClean="0"/>
              <a:t>The </a:t>
            </a:r>
            <a:r>
              <a:rPr lang="en-US" dirty="0"/>
              <a:t>cell in red is the example that we just did.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562600"/>
            <a:ext cx="2290763" cy="449263"/>
          </a:xfrm>
        </p:spPr>
        <p:txBody>
          <a:bodyPr/>
          <a:lstStyle/>
          <a:p>
            <a:r>
              <a:rPr lang="en-US" dirty="0" smtClean="0"/>
              <a:t>How shifts in demand and supply affect equilibrium price (</a:t>
            </a:r>
            <a:r>
              <a:rPr lang="en-US" i="1" dirty="0" smtClean="0"/>
              <a:t>P</a:t>
            </a:r>
            <a:r>
              <a:rPr lang="en-US" dirty="0" smtClean="0"/>
              <a:t>) and quantity (</a:t>
            </a:r>
            <a:r>
              <a:rPr lang="en-US" i="1" dirty="0" smtClean="0"/>
              <a:t>Q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562600"/>
            <a:ext cx="1352550" cy="381000"/>
          </a:xfrm>
        </p:spPr>
        <p:txBody>
          <a:bodyPr/>
          <a:lstStyle/>
          <a:p>
            <a:r>
              <a:rPr lang="en-US" dirty="0" smtClean="0"/>
              <a:t>Table 3.3</a:t>
            </a:r>
            <a:endParaRPr lang="en-US" dirty="0"/>
          </a:p>
        </p:txBody>
      </p:sp>
      <p:graphicFrame>
        <p:nvGraphicFramePr>
          <p:cNvPr id="9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699434"/>
              </p:ext>
            </p:extLst>
          </p:nvPr>
        </p:nvGraphicFramePr>
        <p:xfrm>
          <a:off x="533400" y="2133600"/>
          <a:ext cx="7315200" cy="3203878"/>
        </p:xfrm>
        <a:graphic>
          <a:graphicData uri="http://schemas.openxmlformats.org/drawingml/2006/table">
            <a:tbl>
              <a:tblPr/>
              <a:tblGrid>
                <a:gridCol w="2233159"/>
                <a:gridCol w="1642309"/>
                <a:gridCol w="1763332"/>
                <a:gridCol w="1676400"/>
              </a:tblGrid>
              <a:tr h="584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4F8B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Supply Curve Unchanged</a:t>
                      </a:r>
                    </a:p>
                  </a:txBody>
                  <a:tcPr marL="4572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Supply Curve Shifts to the Right</a:t>
                      </a:r>
                    </a:p>
                  </a:txBody>
                  <a:tcPr marL="45720" marR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Supply Curve Shifts to the Left</a:t>
                      </a:r>
                    </a:p>
                  </a:txBody>
                  <a:tcPr marL="45720" marR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1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Demand Curve Unchanged</a:t>
                      </a:r>
                    </a:p>
                  </a:txBody>
                  <a:tcPr marL="45720" marR="0" marT="137160" marB="13716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unchanged</a:t>
                      </a: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unchanged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4F8B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increases</a:t>
                      </a: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decreases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4F8B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decreases</a:t>
                      </a: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increases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4F8B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7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Demand Curve Shifts to the Right</a:t>
                      </a:r>
                      <a:endParaRPr kumimoji="0" lang="en-US" sz="13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4B3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0" marT="137160" marB="13716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increases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Q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increases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P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increases or decreases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increases or decreases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increases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1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Demand Curve Shifts to the Left</a:t>
                      </a:r>
                    </a:p>
                  </a:txBody>
                  <a:tcPr marL="45720" marR="0" marT="137160" marB="13716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decreases</a:t>
                      </a: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decreases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increases or decreases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decreases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decreases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 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increases or decreases</a:t>
                      </a:r>
                    </a:p>
                  </a:txBody>
                  <a:tcPr marL="45720" marR="0" marT="137160" marB="13716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87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falling price of Blu-ray players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From 2006 to </a:t>
            </a:r>
            <a:r>
              <a:rPr lang="en-US" dirty="0" smtClean="0"/>
              <a:t>2013, </a:t>
            </a:r>
            <a:r>
              <a:rPr lang="en-US" dirty="0"/>
              <a:t>the price of Blu-ray players fell from </a:t>
            </a:r>
            <a:r>
              <a:rPr lang="en-US" dirty="0" smtClean="0"/>
              <a:t>about $800 </a:t>
            </a:r>
            <a:r>
              <a:rPr lang="en-US" dirty="0"/>
              <a:t>to about </a:t>
            </a:r>
            <a:r>
              <a:rPr lang="en-US" dirty="0" smtClean="0"/>
              <a:t>$95, </a:t>
            </a:r>
            <a:r>
              <a:rPr lang="en-US" dirty="0"/>
              <a:t>while the number of Blu-ray players traded increased dramatically.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What best explains this </a:t>
            </a:r>
            <a:r>
              <a:rPr lang="en-US" dirty="0" smtClean="0"/>
              <a:t>change?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en-US" dirty="0" smtClean="0"/>
              <a:t>Increase </a:t>
            </a:r>
            <a:r>
              <a:rPr lang="en-US" dirty="0"/>
              <a:t>in </a:t>
            </a:r>
            <a:r>
              <a:rPr lang="en-US" dirty="0" smtClean="0"/>
              <a:t>demand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en-US" dirty="0" smtClean="0"/>
              <a:t>Decrease </a:t>
            </a:r>
            <a:r>
              <a:rPr lang="en-US" dirty="0"/>
              <a:t>in </a:t>
            </a:r>
            <a:r>
              <a:rPr lang="en-US" dirty="0" smtClean="0"/>
              <a:t>demand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en-US" dirty="0" smtClean="0"/>
              <a:t>Increase </a:t>
            </a:r>
            <a:r>
              <a:rPr lang="en-US" dirty="0"/>
              <a:t>in </a:t>
            </a:r>
            <a:r>
              <a:rPr lang="en-US" dirty="0" smtClean="0"/>
              <a:t>supply</a:t>
            </a:r>
          </a:p>
          <a:p>
            <a:pPr marL="457200" indent="-457200">
              <a:spcBef>
                <a:spcPts val="1200"/>
              </a:spcBef>
              <a:buFont typeface="+mj-lt"/>
              <a:buAutoNum type="alphaUcPeriod"/>
            </a:pPr>
            <a:r>
              <a:rPr lang="en-US" dirty="0" smtClean="0"/>
              <a:t>Decrease </a:t>
            </a:r>
            <a:r>
              <a:rPr lang="en-US" dirty="0"/>
              <a:t>in supply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Can you show this change on a supply-and-demand diagram?</a:t>
            </a:r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3962400"/>
            <a:ext cx="3124200" cy="457200"/>
          </a:xfrm>
          <a:prstGeom prst="roundRect">
            <a:avLst/>
          </a:prstGeom>
          <a:ln w="25400">
            <a:solidFill>
              <a:srgbClr val="C0000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8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Blu-ray players (part B)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5562600"/>
            <a:ext cx="8839200" cy="914400"/>
          </a:xfrm>
        </p:spPr>
        <p:txBody>
          <a:bodyPr/>
          <a:lstStyle/>
          <a:p>
            <a:r>
              <a:rPr lang="en-US" dirty="0"/>
              <a:t>Supply increased as additional firms started manufacturing Blu-ray players and input costs fell.</a:t>
            </a:r>
          </a:p>
          <a:p>
            <a:endParaRPr lang="en-US" dirty="0"/>
          </a:p>
        </p:txBody>
      </p:sp>
      <p:pic>
        <p:nvPicPr>
          <p:cNvPr id="12290" name="Picture 2" descr="C:\Users\Paul\Dropbox\ECON 5e\Art From Fernando_For Digital\Ch03\MTC_Blue_Ray_Players\Ch03_MTC_BluRay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3" y="1219200"/>
            <a:ext cx="7052207" cy="42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Paul\Dropbox\ECON 5e\Art From Fernando_For Digital\Ch03\MTC_Blue_Ray_Players\Ch03_MTC_BluRay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3" y="1219200"/>
            <a:ext cx="7052207" cy="42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Paul\Dropbox\ECON 5e\Art From Fernando_For Digital\Ch03\MTC_Blue_Ray_Players\Ch03_MTC_BluRay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3" y="1219200"/>
            <a:ext cx="7052207" cy="42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Paul\Dropbox\ECON 5e\Art From Fernando_For Digital\Ch03\MTC_Blue_Ray_Players\Ch03_MTC_BluRay_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3" y="1219200"/>
            <a:ext cx="7052207" cy="42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Users\Paul\Dropbox\ECON 5e\Art From Fernando_For Digital\Ch03\MTC_Blue_Ray_Players\Ch03_MTC_BluRay_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3" y="1219200"/>
            <a:ext cx="7052207" cy="42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C:\Users\Paul\Dropbox\ECON 5e\Art From Fernando_For Digital\Ch03\MTC_Blue_Ray_Players\Ch03_MTC_BluRay_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93" y="1219200"/>
            <a:ext cx="7052207" cy="42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68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Shifts of a curve vs. movements along a curve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r>
              <a:rPr lang="en-US" dirty="0" smtClean="0"/>
              <a:t>Suppose an increase in supply occurs. We now know: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Equilibrium quantity will increase,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Equilibrium price will decrease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It is tempting to believe the decrease in price will cause an increase in demand. But this is incorrect.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decrease in price will cause a movement along with demand curve, but </a:t>
            </a:r>
            <a:r>
              <a:rPr lang="en-US" i="1" dirty="0" smtClean="0"/>
              <a:t>not</a:t>
            </a:r>
            <a:r>
              <a:rPr lang="en-US" dirty="0" smtClean="0"/>
              <a:t> an increase in demand.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Why? The demand curve </a:t>
            </a:r>
            <a:r>
              <a:rPr lang="en-US" i="1" dirty="0" smtClean="0"/>
              <a:t>already</a:t>
            </a:r>
            <a:r>
              <a:rPr lang="en-US" dirty="0" smtClean="0"/>
              <a:t> describes how much of the good consumers want to buy, </a:t>
            </a:r>
            <a:r>
              <a:rPr lang="en-US" i="1" dirty="0" smtClean="0"/>
              <a:t>at any given price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When the price change occurs, we just look at the demand curve to see what happens to how much consumers want to buy.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5148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misconceptions to avoid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 smtClean="0"/>
              <a:t>Mixing up terminology</a:t>
            </a:r>
            <a:r>
              <a:rPr lang="en-US" dirty="0"/>
              <a:t>: movement along the curve (caused by price change) vs. shifting the curve (caused by other changes).</a:t>
            </a:r>
          </a:p>
          <a:p>
            <a:pPr>
              <a:spcBef>
                <a:spcPct val="20000"/>
              </a:spcBef>
            </a:pPr>
            <a:endParaRPr lang="en-US" dirty="0"/>
          </a:p>
          <a:p>
            <a:pPr>
              <a:spcBef>
                <a:spcPct val="20000"/>
              </a:spcBef>
            </a:pPr>
            <a:r>
              <a:rPr lang="en-US" dirty="0"/>
              <a:t>Not moving curves far enough to be able to illustrate a change.</a:t>
            </a:r>
          </a:p>
          <a:p>
            <a:pPr lvl="1"/>
            <a:r>
              <a:rPr lang="en-US" sz="2200" dirty="0"/>
              <a:t>Exaggerating curve shifts is okay.</a:t>
            </a:r>
          </a:p>
          <a:p>
            <a:pPr lvl="1"/>
            <a:endParaRPr lang="en-US" sz="2200" dirty="0"/>
          </a:p>
          <a:p>
            <a:pPr>
              <a:spcBef>
                <a:spcPct val="20000"/>
              </a:spcBef>
            </a:pPr>
            <a:r>
              <a:rPr lang="en-US" dirty="0"/>
              <a:t>Incompletely labeling diagrams.</a:t>
            </a:r>
          </a:p>
          <a:p>
            <a:pPr lvl="1"/>
            <a:r>
              <a:rPr lang="en-US" sz="2200" dirty="0"/>
              <a:t>Use your arrows</a:t>
            </a:r>
            <a:r>
              <a:rPr lang="en-US" sz="2200" dirty="0" smtClean="0"/>
              <a:t>!</a:t>
            </a:r>
          </a:p>
          <a:p>
            <a:pPr lvl="1"/>
            <a:endParaRPr lang="en-US" sz="2200" dirty="0"/>
          </a:p>
          <a:p>
            <a:pPr>
              <a:spcBef>
                <a:spcPct val="20000"/>
              </a:spcBef>
            </a:pPr>
            <a:r>
              <a:rPr lang="en-US" dirty="0"/>
              <a:t>Being certain of both price and quantity changes when both demand and supply curves move.</a:t>
            </a:r>
          </a:p>
          <a:p>
            <a:pPr lvl="1"/>
            <a:r>
              <a:rPr lang="en-US" sz="2200" dirty="0"/>
              <a:t>Only one of these effects will be certain</a:t>
            </a:r>
            <a:r>
              <a:rPr lang="en-US" sz="22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03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 schedule and demand curve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534400" cy="1611192"/>
          </a:xfrm>
        </p:spPr>
        <p:txBody>
          <a:bodyPr/>
          <a:lstStyle/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b="1" dirty="0"/>
              <a:t>Demand </a:t>
            </a:r>
            <a:r>
              <a:rPr lang="en-US" b="1" dirty="0" smtClean="0"/>
              <a:t>Schedule</a:t>
            </a:r>
            <a:r>
              <a:rPr lang="en-US" dirty="0" smtClean="0"/>
              <a:t>: A table that shows the relationship between the price of a product and the quantity of the product demanded.</a:t>
            </a:r>
          </a:p>
          <a:p>
            <a:pPr>
              <a:spcBef>
                <a:spcPct val="10000"/>
              </a:spcBef>
              <a:spcAft>
                <a:spcPct val="10000"/>
              </a:spcAft>
            </a:pPr>
            <a:endParaRPr lang="en-US" dirty="0"/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b="1" dirty="0" smtClean="0"/>
              <a:t>Demand Curve</a:t>
            </a:r>
            <a:r>
              <a:rPr lang="en-US" dirty="0" smtClean="0"/>
              <a:t>: A curve that shows the relationship between the price of a product and the quantity of the product demanded.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943100" y="5715000"/>
            <a:ext cx="2290763" cy="449263"/>
          </a:xfrm>
        </p:spPr>
        <p:txBody>
          <a:bodyPr/>
          <a:lstStyle/>
          <a:p>
            <a:r>
              <a:rPr lang="en-US" dirty="0" smtClean="0"/>
              <a:t>A demand schedule and a demand curve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5715000"/>
            <a:ext cx="1352550" cy="381000"/>
          </a:xfrm>
        </p:spPr>
        <p:txBody>
          <a:bodyPr/>
          <a:lstStyle/>
          <a:p>
            <a:r>
              <a:rPr lang="en-US" dirty="0" smtClean="0"/>
              <a:t>Figure 3.1</a:t>
            </a:r>
            <a:endParaRPr lang="en-US" dirty="0"/>
          </a:p>
        </p:txBody>
      </p:sp>
      <p:pic>
        <p:nvPicPr>
          <p:cNvPr id="1026" name="Picture 2" descr="C:\Users\Paul\Dropbox\ECON 5e\Art From Fernando_For Digital\Ch03\Figure_3_1\png\Figure_3.1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ul\Dropbox\ECON 5e\Art From Fernando_For Digital\Ch03\Figure_3_1\png\Figure_3.1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aul\Dropbox\ECON 5e\Art From Fernando_For Digital\Ch03\Figure_3_1\png\Figure_3.1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ul\Dropbox\ECON 5e\Art From Fernando_For Digital\Ch03\Figure_3_1\png\Figure_3.1_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aul\Dropbox\ECON 5e\Art From Fernando_For Digital\Ch03\Figure_3_1\png\Figure_3.1_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aul\Dropbox\ECON 5e\Art From Fernando_For Digital\Ch03\Figure_3_1\png\Figure_3.1_6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aul\Dropbox\ECON 5e\Art From Fernando_For Digital\Ch03\Figure_3_1\png\Figure_3.1_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aul\Dropbox\ECON 5e\Art From Fernando_For Digital\Ch03\Figure_3_1\png\Figure_3.1_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30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Ceteris paribus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534400" cy="1611192"/>
          </a:xfrm>
        </p:spPr>
        <p:txBody>
          <a:bodyPr/>
          <a:lstStyle/>
          <a:p>
            <a:r>
              <a:rPr lang="en-US" dirty="0"/>
              <a:t>When drawing the demand curve, we assume </a:t>
            </a:r>
            <a:r>
              <a:rPr lang="en-US" b="1" i="1" dirty="0"/>
              <a:t>ceteris paribus</a:t>
            </a:r>
            <a:r>
              <a:rPr lang="en-US" dirty="0"/>
              <a:t>.</a:t>
            </a:r>
          </a:p>
          <a:p>
            <a:r>
              <a:rPr lang="en-US" b="1" i="1" dirty="0" smtClean="0"/>
              <a:t>Ceteris </a:t>
            </a:r>
            <a:r>
              <a:rPr lang="en-US" b="1" i="1" dirty="0"/>
              <a:t>paribus </a:t>
            </a:r>
            <a:r>
              <a:rPr lang="en-US" b="1" dirty="0"/>
              <a:t>(“all else equal”) condition: </a:t>
            </a:r>
            <a:r>
              <a:rPr lang="en-US" dirty="0"/>
              <a:t>The requirement that when analyzing the relationship between two variables—such as price and quantity demanded—other variables must be held constant.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943100" y="5715000"/>
            <a:ext cx="2290763" cy="449263"/>
          </a:xfrm>
        </p:spPr>
        <p:txBody>
          <a:bodyPr/>
          <a:lstStyle/>
          <a:p>
            <a:r>
              <a:rPr lang="en-US" dirty="0" smtClean="0"/>
              <a:t>A demand schedule and a demand curve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5715000"/>
            <a:ext cx="1352550" cy="381000"/>
          </a:xfrm>
        </p:spPr>
        <p:txBody>
          <a:bodyPr/>
          <a:lstStyle/>
          <a:p>
            <a:r>
              <a:rPr lang="en-US" dirty="0" smtClean="0"/>
              <a:t>Figure 3.1</a:t>
            </a:r>
            <a:endParaRPr lang="en-US" dirty="0"/>
          </a:p>
        </p:txBody>
      </p:sp>
      <p:pic>
        <p:nvPicPr>
          <p:cNvPr id="1026" name="Picture 2" descr="C:\Users\Paul\Dropbox\ECON 5e\Art From Fernando_For Digital\Ch03\Figure_3_1\png\Figure_3.1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ul\Dropbox\ECON 5e\Art From Fernando_For Digital\Ch03\Figure_3_1\png\Figure_3.1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aul\Dropbox\ECON 5e\Art From Fernando_For Digital\Ch03\Figure_3_1\png\Figure_3.1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ul\Dropbox\ECON 5e\Art From Fernando_For Digital\Ch03\Figure_3_1\png\Figure_3.1_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aul\Dropbox\ECON 5e\Art From Fernando_For Digital\Ch03\Figure_3_1\png\Figure_3.1_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aul\Dropbox\ECON 5e\Art From Fernando_For Digital\Ch03\Figure_3_1\png\Figure_3.1_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aul\Dropbox\ECON 5e\Art From Fernando_For Digital\Ch03\Figure_3_1\png\Figure_3.1_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aul\Dropbox\ECON 5e\Art From Fernando_For Digital\Ch03\Figure_3_1\png\Figure_3.1_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78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law of demand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199"/>
            <a:ext cx="8534400" cy="1910805"/>
          </a:xfrm>
        </p:spPr>
        <p:txBody>
          <a:bodyPr/>
          <a:lstStyle/>
          <a:p>
            <a:r>
              <a:rPr lang="en-US" b="1" dirty="0"/>
              <a:t>Law of </a:t>
            </a:r>
            <a:r>
              <a:rPr lang="en-US" b="1" dirty="0" smtClean="0"/>
              <a:t>Demand</a:t>
            </a:r>
            <a:r>
              <a:rPr lang="en-US" dirty="0" smtClean="0"/>
              <a:t>: The </a:t>
            </a:r>
            <a:r>
              <a:rPr lang="en-US" dirty="0"/>
              <a:t>rule that, holding everything else constant, when the price of a product falls, the quantity demanded of the product will increase, and when the price of a product rises, the quantity demanded of the product will decrease</a:t>
            </a:r>
            <a:r>
              <a:rPr lang="en-US" dirty="0" smtClean="0"/>
              <a:t>.</a:t>
            </a:r>
            <a:endParaRPr lang="en-US" i="1" dirty="0"/>
          </a:p>
          <a:p>
            <a:pPr>
              <a:spcBef>
                <a:spcPct val="10000"/>
              </a:spcBef>
              <a:spcAft>
                <a:spcPct val="10000"/>
              </a:spcAft>
            </a:pPr>
            <a:r>
              <a:rPr lang="en-US" i="1" dirty="0" smtClean="0"/>
              <a:t>Implication: Demand </a:t>
            </a:r>
            <a:r>
              <a:rPr lang="en-US" i="1" dirty="0"/>
              <a:t>curve slopes downward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943100" y="5715000"/>
            <a:ext cx="2290763" cy="449263"/>
          </a:xfrm>
        </p:spPr>
        <p:txBody>
          <a:bodyPr/>
          <a:lstStyle/>
          <a:p>
            <a:r>
              <a:rPr lang="en-US" dirty="0" smtClean="0"/>
              <a:t>A demand schedule and a demand curve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5715000"/>
            <a:ext cx="1352550" cy="381000"/>
          </a:xfrm>
        </p:spPr>
        <p:txBody>
          <a:bodyPr/>
          <a:lstStyle/>
          <a:p>
            <a:r>
              <a:rPr lang="en-US" dirty="0" smtClean="0"/>
              <a:t>Figure 3.1</a:t>
            </a:r>
            <a:endParaRPr lang="en-US" dirty="0"/>
          </a:p>
        </p:txBody>
      </p:sp>
      <p:pic>
        <p:nvPicPr>
          <p:cNvPr id="1026" name="Picture 2" descr="C:\Users\Paul\Dropbox\ECON 5e\Art From Fernando_For Digital\Ch03\Figure_3_1\png\Figure_3.1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ul\Dropbox\ECON 5e\Art From Fernando_For Digital\Ch03\Figure_3_1\png\Figure_3.1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aul\Dropbox\ECON 5e\Art From Fernando_For Digital\Ch03\Figure_3_1\png\Figure_3.1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ul\Dropbox\ECON 5e\Art From Fernando_For Digital\Ch03\Figure_3_1\png\Figure_3.1_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aul\Dropbox\ECON 5e\Art From Fernando_For Digital\Ch03\Figure_3_1\png\Figure_3.1_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aul\Dropbox\ECON 5e\Art From Fernando_For Digital\Ch03\Figure_3_1\png\Figure_3.1_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aul\Dropbox\ECON 5e\Art From Fernando_For Digital\Ch03\Figure_3_1\png\Figure_3.1_7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aul\Dropbox\ECON 5e\Art From Fernando_For Digital\Ch03\Figure_3_1\png\Figure_3.1_8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9005"/>
            <a:ext cx="7876443" cy="380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01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and decrease in demand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048000" cy="5638800"/>
          </a:xfrm>
        </p:spPr>
        <p:txBody>
          <a:bodyPr/>
          <a:lstStyle/>
          <a:p>
            <a:r>
              <a:rPr lang="en-US" dirty="0" smtClean="0"/>
              <a:t>A change in something other than price that affects demand causes the entire demand curve to shift.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 shift to the right (</a:t>
            </a:r>
            <a:r>
              <a:rPr lang="en-US" i="1" dirty="0" smtClean="0"/>
              <a:t>D</a:t>
            </a:r>
            <a:r>
              <a:rPr lang="en-US" baseline="-25000" dirty="0" smtClean="0"/>
              <a:t>1</a:t>
            </a:r>
            <a:r>
              <a:rPr lang="en-US" dirty="0" smtClean="0"/>
              <a:t> to </a:t>
            </a:r>
            <a:r>
              <a:rPr lang="en-US" i="1" dirty="0" smtClean="0"/>
              <a:t>D</a:t>
            </a:r>
            <a:r>
              <a:rPr lang="en-US" baseline="-25000" dirty="0" smtClean="0"/>
              <a:t>2</a:t>
            </a:r>
            <a:r>
              <a:rPr lang="en-US" dirty="0" smtClean="0"/>
              <a:t>) is an </a:t>
            </a:r>
            <a:r>
              <a:rPr lang="en-US" b="1" dirty="0" smtClean="0"/>
              <a:t>increase in demand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 shift to the left (</a:t>
            </a:r>
            <a:r>
              <a:rPr lang="en-US" i="1" dirty="0" smtClean="0"/>
              <a:t>D</a:t>
            </a:r>
            <a:r>
              <a:rPr lang="en-US" baseline="-25000" dirty="0" smtClean="0"/>
              <a:t>1</a:t>
            </a:r>
            <a:r>
              <a:rPr lang="en-US" dirty="0" smtClean="0"/>
              <a:t> to </a:t>
            </a:r>
            <a:r>
              <a:rPr lang="en-US" i="1" dirty="0" smtClean="0"/>
              <a:t>D</a:t>
            </a:r>
            <a:r>
              <a:rPr lang="en-US" baseline="-25000" dirty="0" smtClean="0"/>
              <a:t>3</a:t>
            </a:r>
            <a:r>
              <a:rPr lang="en-US" dirty="0" smtClean="0"/>
              <a:t>) is a </a:t>
            </a:r>
            <a:r>
              <a:rPr lang="en-US" b="1" dirty="0" smtClean="0"/>
              <a:t>decrease in demand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181600" y="6172200"/>
            <a:ext cx="2667000" cy="449263"/>
          </a:xfrm>
        </p:spPr>
        <p:txBody>
          <a:bodyPr/>
          <a:lstStyle/>
          <a:p>
            <a:r>
              <a:rPr lang="en-US" dirty="0" smtClean="0"/>
              <a:t>Shifting the demand curve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48100" y="6172200"/>
            <a:ext cx="1352550" cy="381000"/>
          </a:xfrm>
        </p:spPr>
        <p:txBody>
          <a:bodyPr/>
          <a:lstStyle/>
          <a:p>
            <a:r>
              <a:rPr lang="en-US" dirty="0" smtClean="0"/>
              <a:t>Figure 3.2</a:t>
            </a:r>
            <a:endParaRPr lang="en-US" dirty="0"/>
          </a:p>
        </p:txBody>
      </p:sp>
      <p:pic>
        <p:nvPicPr>
          <p:cNvPr id="2050" name="Picture 2" descr="C:\Users\Paul\Dropbox\ECON 5e\Art From Fernando_For Digital\Ch03\Figure_3_2\png\Figure_3.2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99" y="1524000"/>
            <a:ext cx="5656401" cy="407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aul\Dropbox\ECON 5e\Art From Fernando_For Digital\Ch03\Figure_3_2\png\Figure_3.2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99" y="1524000"/>
            <a:ext cx="5656401" cy="407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aul\Dropbox\ECON 5e\Art From Fernando_For Digital\Ch03\Figure_3_2\png\Figure_3.2_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99" y="1524000"/>
            <a:ext cx="5656401" cy="407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aul\Dropbox\ECON 5e\Art From Fernando_For Digital\Ch03\Figure_3_2\png\Figure_3.2_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99" y="1524000"/>
            <a:ext cx="5656401" cy="407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70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Shifts of the demand curve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048000" cy="5638800"/>
          </a:xfrm>
        </p:spPr>
        <p:txBody>
          <a:bodyPr/>
          <a:lstStyle/>
          <a:p>
            <a:r>
              <a:rPr lang="en-US" dirty="0"/>
              <a:t>As the demand curve shifts, the quantity demanded will change, </a:t>
            </a:r>
            <a:r>
              <a:rPr lang="en-US" i="1" dirty="0"/>
              <a:t>even if the price doesn’t change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quantity demanded changes at every possible price.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181600" y="6172200"/>
            <a:ext cx="2667000" cy="449263"/>
          </a:xfrm>
        </p:spPr>
        <p:txBody>
          <a:bodyPr/>
          <a:lstStyle/>
          <a:p>
            <a:r>
              <a:rPr lang="en-US" dirty="0" smtClean="0"/>
              <a:t>Shifting the demand curve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48100" y="6172200"/>
            <a:ext cx="1352550" cy="381000"/>
          </a:xfrm>
        </p:spPr>
        <p:txBody>
          <a:bodyPr/>
          <a:lstStyle/>
          <a:p>
            <a:r>
              <a:rPr lang="en-US" dirty="0" smtClean="0"/>
              <a:t>Figure 3.2</a:t>
            </a:r>
            <a:endParaRPr lang="en-US" dirty="0"/>
          </a:p>
        </p:txBody>
      </p:sp>
      <p:pic>
        <p:nvPicPr>
          <p:cNvPr id="2050" name="Picture 2" descr="C:\Users\Paul\Dropbox\ECON 5e\Art From Fernando_For Digital\Ch03\Figure_3_2\png\Figure_3.2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99" y="1524000"/>
            <a:ext cx="5656401" cy="407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aul\Dropbox\ECON 5e\Art From Fernando_For Digital\Ch03\Figure_3_2\png\Figure_3.2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99" y="1524000"/>
            <a:ext cx="5656401" cy="407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aul\Dropbox\ECON 5e\Art From Fernando_For Digital\Ch03\Figure_3_2\png\Figure_3.2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99" y="1524000"/>
            <a:ext cx="5656401" cy="407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aul\Dropbox\ECON 5e\Art From Fernando_For Digital\Ch03\Figure_3_2\png\Figure_3.2_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99" y="1524000"/>
            <a:ext cx="5656401" cy="407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810000" y="3276600"/>
            <a:ext cx="5029200" cy="2627696"/>
            <a:chOff x="3581400" y="2863334"/>
            <a:chExt cx="4191000" cy="2001693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4038600" y="3048000"/>
              <a:ext cx="3657600" cy="0"/>
            </a:xfrm>
            <a:prstGeom prst="line">
              <a:avLst/>
            </a:prstGeom>
            <a:noFill/>
            <a:ln w="19050" cap="flat" cmpd="sng" algn="ctr">
              <a:solidFill>
                <a:srgbClr val="0066B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5791200" y="3048000"/>
              <a:ext cx="0" cy="1458486"/>
            </a:xfrm>
            <a:prstGeom prst="line">
              <a:avLst/>
            </a:prstGeom>
            <a:noFill/>
            <a:ln w="19050" cap="flat" cmpd="sng" algn="ctr">
              <a:solidFill>
                <a:srgbClr val="0066B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4648200" y="3048000"/>
              <a:ext cx="0" cy="1458486"/>
            </a:xfrm>
            <a:prstGeom prst="line">
              <a:avLst/>
            </a:prstGeom>
            <a:noFill/>
            <a:ln w="19050" cap="flat" cmpd="sng" algn="ctr">
              <a:solidFill>
                <a:srgbClr val="0066B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6934200" y="3048000"/>
              <a:ext cx="0" cy="1458486"/>
            </a:xfrm>
            <a:prstGeom prst="line">
              <a:avLst/>
            </a:prstGeom>
            <a:noFill/>
            <a:ln w="19050" cap="flat" cmpd="sng" algn="ctr">
              <a:solidFill>
                <a:srgbClr val="0066B3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3581400" y="2863334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P</a:t>
              </a:r>
              <a:r>
                <a:rPr lang="en-US" i="1" baseline="-25000" dirty="0" smtClean="0"/>
                <a:t>1</a:t>
              </a:r>
              <a:endParaRPr lang="en-US" i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19600" y="4583682"/>
              <a:ext cx="3352800" cy="281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Q</a:t>
              </a:r>
              <a:r>
                <a:rPr lang="en-US" i="1" baseline="-25000" dirty="0" smtClean="0"/>
                <a:t>2	</a:t>
              </a:r>
              <a:r>
                <a:rPr lang="en-US" i="1" dirty="0" smtClean="0"/>
                <a:t>         Q</a:t>
              </a:r>
              <a:r>
                <a:rPr lang="en-US" i="1" baseline="-25000" dirty="0" smtClean="0"/>
                <a:t>1	</a:t>
              </a:r>
              <a:r>
                <a:rPr lang="en-US" i="1" dirty="0" smtClean="0"/>
                <a:t>                Q</a:t>
              </a:r>
              <a:r>
                <a:rPr lang="en-US" i="1" baseline="-25000" dirty="0" smtClean="0"/>
                <a:t>3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9018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riginal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lnSpc>
            <a:spcPts val="2400"/>
          </a:lnSpc>
          <a:defRPr b="1" dirty="0">
            <a:solidFill>
              <a:srgbClr val="7B0046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39058</TotalTime>
  <Words>3605</Words>
  <Application>Microsoft Office PowerPoint</Application>
  <PresentationFormat>On-screen Show (4:3)</PresentationFormat>
  <Paragraphs>549</Paragraphs>
  <Slides>49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original</vt:lpstr>
      <vt:lpstr>PowerPoint Presentation</vt:lpstr>
      <vt:lpstr>Where Prices Come From: The Interaction of Demand and Supply</vt:lpstr>
      <vt:lpstr>What determines the price of a smartphone?</vt:lpstr>
      <vt:lpstr>The Demand Side of the Market</vt:lpstr>
      <vt:lpstr>Demand schedule and demand curve</vt:lpstr>
      <vt:lpstr>Ceteris paribus</vt:lpstr>
      <vt:lpstr>The law of demand</vt:lpstr>
      <vt:lpstr>Increase and decrease in demand</vt:lpstr>
      <vt:lpstr>Shifts of the demand curve</vt:lpstr>
      <vt:lpstr>What factors influence market demand?</vt:lpstr>
      <vt:lpstr>Change in income of consumers</vt:lpstr>
      <vt:lpstr>Change in the price of related goods</vt:lpstr>
      <vt:lpstr>Are tablets substitutes for e-readers?</vt:lpstr>
      <vt:lpstr>Change in tastes or population/demographics</vt:lpstr>
      <vt:lpstr>Change in expectations about future prices</vt:lpstr>
      <vt:lpstr>Apple’s policy on product speculation</vt:lpstr>
      <vt:lpstr>Change in demand vs. change in quantity demanded</vt:lpstr>
      <vt:lpstr>The Supply Side of the Market</vt:lpstr>
      <vt:lpstr>Supply schedule and supply curve</vt:lpstr>
      <vt:lpstr>The law of supply</vt:lpstr>
      <vt:lpstr>Increase and decrease in supply</vt:lpstr>
      <vt:lpstr>Shifts of the supply curve</vt:lpstr>
      <vt:lpstr>Variables that shift market supply</vt:lpstr>
      <vt:lpstr>Changes in prices of inputs</vt:lpstr>
      <vt:lpstr>Technological change</vt:lpstr>
      <vt:lpstr>Prices of substitutes, and number of firms</vt:lpstr>
      <vt:lpstr>Change in expected future prices</vt:lpstr>
      <vt:lpstr>Release timing of Collateral Damage</vt:lpstr>
      <vt:lpstr>Change in supply vs. change in quantity supplied</vt:lpstr>
      <vt:lpstr>Market Equilibrium: Putting Demand and Supply Together</vt:lpstr>
      <vt:lpstr>Market equilibrium</vt:lpstr>
      <vt:lpstr>Market equilibrium price and quantity</vt:lpstr>
      <vt:lpstr>A surplus in the market for smartphones</vt:lpstr>
      <vt:lpstr>A shortage in the market for smartphones</vt:lpstr>
      <vt:lpstr>Demand and supply both count</vt:lpstr>
      <vt:lpstr>The Effect of Demand and Supply Shifts on Equilibrium </vt:lpstr>
      <vt:lpstr>The usefulness of the demand and supply model</vt:lpstr>
      <vt:lpstr>The effect of shifts in supply on equilibrium</vt:lpstr>
      <vt:lpstr>How much will price and quantity change?</vt:lpstr>
      <vt:lpstr>The effect of shifts in demand on equilibrium</vt:lpstr>
      <vt:lpstr>Effects of changes in demand or supply</vt:lpstr>
      <vt:lpstr>Shifts in demand and supply over time</vt:lpstr>
      <vt:lpstr>Demand shifting more than supply</vt:lpstr>
      <vt:lpstr>Supply shifting more than demand</vt:lpstr>
      <vt:lpstr>Effect of changes in demand or supply—redux</vt:lpstr>
      <vt:lpstr>The falling price of Blu-ray players</vt:lpstr>
      <vt:lpstr>Blu-ray players (part B)</vt:lpstr>
      <vt:lpstr>Shifts of a curve vs. movements along a curve</vt:lpstr>
      <vt:lpstr>Common misconceptions to avoid</vt:lpstr>
    </vt:vector>
  </TitlesOfParts>
  <Manager>David Alexander</Manager>
  <Company>Pearson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5th Edition</dc:title>
  <dc:subject>Economics</dc:subject>
  <dc:creator>Paul M Holmes, SUNY Fredonia</dc:creator>
  <cp:lastModifiedBy>Sloan, Lindsey</cp:lastModifiedBy>
  <cp:revision>1551</cp:revision>
  <cp:lastPrinted>2012-08-26T22:27:34Z</cp:lastPrinted>
  <dcterms:created xsi:type="dcterms:W3CDTF">2010-11-05T19:39:20Z</dcterms:created>
  <dcterms:modified xsi:type="dcterms:W3CDTF">2014-01-14T14:44:51Z</dcterms:modified>
</cp:coreProperties>
</file>